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81" r:id="rId11"/>
    <p:sldId id="279" r:id="rId12"/>
    <p:sldId id="280"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95"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0150475" cy="7589838"/>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32787"/>
    <p:restoredTop sz="90929"/>
  </p:normalViewPr>
  <p:slideViewPr>
    <p:cSldViewPr>
      <p:cViewPr varScale="1">
        <p:scale>
          <a:sx n="83" d="100"/>
          <a:sy n="83" d="100"/>
        </p:scale>
        <p:origin x="-1398" y="-90"/>
      </p:cViewPr>
      <p:guideLst>
        <p:guide orient="horz" pos="2390"/>
        <p:guide pos="319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70964" y="5920807"/>
            <a:ext cx="9579511" cy="2635"/>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101370" tIns="50685" rIns="101370" bIns="50685" anchor="t" compatLnSpc="1"/>
          <a:lstStyle/>
          <a:p>
            <a:endParaRPr kumimoji="0" lang="en-US"/>
          </a:p>
        </p:txBody>
      </p:sp>
      <p:sp>
        <p:nvSpPr>
          <p:cNvPr id="29" name="Title 28"/>
          <p:cNvSpPr>
            <a:spLocks noGrp="1"/>
          </p:cNvSpPr>
          <p:nvPr>
            <p:ph type="ctrTitle"/>
          </p:nvPr>
        </p:nvSpPr>
        <p:spPr>
          <a:xfrm>
            <a:off x="422937" y="5371334"/>
            <a:ext cx="9389189" cy="1352818"/>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422937" y="4300908"/>
            <a:ext cx="9389189" cy="1011978"/>
          </a:xfrm>
        </p:spPr>
        <p:txBody>
          <a:bodyPr anchor="b"/>
          <a:lstStyle>
            <a:lvl1pPr marL="0" indent="0" algn="l">
              <a:buNone/>
              <a:defRPr sz="2700">
                <a:solidFill>
                  <a:schemeClr val="tx2">
                    <a:shade val="75000"/>
                  </a:schemeClr>
                </a:solidFill>
              </a:defRPr>
            </a:lvl1pPr>
            <a:lvl2pPr marL="506852" indent="0" algn="ctr">
              <a:buNone/>
            </a:lvl2pPr>
            <a:lvl3pPr marL="1013704" indent="0" algn="ctr">
              <a:buNone/>
            </a:lvl3pPr>
            <a:lvl4pPr marL="1520556" indent="0" algn="ctr">
              <a:buNone/>
            </a:lvl4pPr>
            <a:lvl5pPr marL="2027408" indent="0" algn="ctr">
              <a:buNone/>
            </a:lvl5pPr>
            <a:lvl6pPr marL="2534260" indent="0" algn="ctr">
              <a:buNone/>
            </a:lvl6pPr>
            <a:lvl7pPr marL="3041112" indent="0" algn="ctr">
              <a:buNone/>
            </a:lvl7pPr>
            <a:lvl8pPr marL="3547963" indent="0" algn="ctr">
              <a:buNone/>
            </a:lvl8pPr>
            <a:lvl9pPr marL="4054815"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9135428" y="7164807"/>
            <a:ext cx="842489" cy="273234"/>
          </a:xfrm>
        </p:spPr>
        <p:txBody>
          <a:bodyPr/>
          <a:lstStyle/>
          <a:p>
            <a:fld id="{A948B8CD-E0F7-463F-82D2-F3E38A8B1E1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612819-FDAE-4FDA-90B9-3F85DE48989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12856" y="607891"/>
            <a:ext cx="2030095" cy="6475959"/>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7524" y="607891"/>
            <a:ext cx="6936158" cy="6475959"/>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6416E4-29ED-4B98-A52B-B39F0D478C0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endParaRPr lang="en-US"/>
          </a:p>
        </p:txBody>
      </p:sp>
      <p:sp>
        <p:nvSpPr>
          <p:cNvPr id="19" name="Footer Placeholder 18"/>
          <p:cNvSpPr>
            <a:spLocks noGrp="1"/>
          </p:cNvSpPr>
          <p:nvPr>
            <p:ph type="ftr" sz="quarter" idx="11"/>
          </p:nvPr>
        </p:nvSpPr>
        <p:spPr>
          <a:xfrm>
            <a:off x="3975603" y="84332"/>
            <a:ext cx="3214317" cy="319757"/>
          </a:xfrm>
        </p:spPr>
        <p:txBody>
          <a:bodyPr/>
          <a:lstStyle/>
          <a:p>
            <a:endParaRPr lang="en-US"/>
          </a:p>
        </p:txBody>
      </p:sp>
      <p:sp>
        <p:nvSpPr>
          <p:cNvPr id="16" name="Slide Number Placeholder 15"/>
          <p:cNvSpPr>
            <a:spLocks noGrp="1"/>
          </p:cNvSpPr>
          <p:nvPr>
            <p:ph type="sldNum" sz="quarter" idx="12"/>
          </p:nvPr>
        </p:nvSpPr>
        <p:spPr>
          <a:xfrm>
            <a:off x="9135428" y="7164807"/>
            <a:ext cx="842489" cy="273234"/>
          </a:xfrm>
        </p:spPr>
        <p:txBody>
          <a:bodyPr/>
          <a:lstStyle/>
          <a:p>
            <a:fld id="{39991254-1649-41EF-9010-D2C42E0AEB3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70964" y="3812519"/>
            <a:ext cx="9579511" cy="2635"/>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101370" tIns="50685" rIns="101370" bIns="50685" anchor="t" compatLnSpc="1"/>
          <a:lstStyle/>
          <a:p>
            <a:endParaRPr kumimoji="0" lang="en-US"/>
          </a:p>
        </p:txBody>
      </p:sp>
      <p:sp>
        <p:nvSpPr>
          <p:cNvPr id="6" name="Text Placeholder 5"/>
          <p:cNvSpPr>
            <a:spLocks noGrp="1"/>
          </p:cNvSpPr>
          <p:nvPr>
            <p:ph type="body" idx="1"/>
          </p:nvPr>
        </p:nvSpPr>
        <p:spPr>
          <a:xfrm>
            <a:off x="422937" y="1855294"/>
            <a:ext cx="9389189" cy="1349305"/>
          </a:xfrm>
        </p:spPr>
        <p:txBody>
          <a:bodyPr anchor="b"/>
          <a:lstStyle>
            <a:lvl1pPr marL="0" indent="0" algn="r">
              <a:buNone/>
              <a:defRPr sz="2200">
                <a:solidFill>
                  <a:schemeClr val="tx2">
                    <a:shade val="75000"/>
                  </a:schemeClr>
                </a:solidFill>
              </a:defRPr>
            </a:lvl1pPr>
            <a:lvl2pPr>
              <a:buNone/>
              <a:defRPr sz="2000">
                <a:solidFill>
                  <a:schemeClr val="tx1">
                    <a:tint val="75000"/>
                  </a:schemeClr>
                </a:solidFill>
              </a:defRPr>
            </a:lvl2pPr>
            <a:lvl3pPr>
              <a:buNone/>
              <a:defRPr sz="1800">
                <a:solidFill>
                  <a:schemeClr val="tx1">
                    <a:tint val="75000"/>
                  </a:schemeClr>
                </a:solidFill>
              </a:defRPr>
            </a:lvl3pPr>
            <a:lvl4pPr>
              <a:buNone/>
              <a:defRPr sz="1600">
                <a:solidFill>
                  <a:schemeClr val="tx1">
                    <a:tint val="75000"/>
                  </a:schemeClr>
                </a:solidFill>
              </a:defRPr>
            </a:lvl4pPr>
            <a:lvl5pPr>
              <a:buNone/>
              <a:defRPr sz="16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endParaRPr lang="en-US"/>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F60891EB-BE6D-4F8F-BE5E-BEB626B47EB9}" type="slidenum">
              <a:rPr lang="en-US" smtClean="0"/>
              <a:pPr/>
              <a:t>‹#›</a:t>
            </a:fld>
            <a:endParaRPr lang="en-US"/>
          </a:p>
        </p:txBody>
      </p:sp>
      <p:sp>
        <p:nvSpPr>
          <p:cNvPr id="8" name="Title 7"/>
          <p:cNvSpPr>
            <a:spLocks noGrp="1"/>
          </p:cNvSpPr>
          <p:nvPr>
            <p:ph type="title"/>
          </p:nvPr>
        </p:nvSpPr>
        <p:spPr>
          <a:xfrm>
            <a:off x="200340" y="3261578"/>
            <a:ext cx="9642951" cy="1311261"/>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34966" y="505989"/>
            <a:ext cx="9642951" cy="931020"/>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338349" y="1770962"/>
            <a:ext cx="4652301" cy="5228555"/>
          </a:xfrm>
        </p:spPr>
        <p:txBody>
          <a:bodyPr/>
          <a:lstStyle>
            <a:lvl1pPr>
              <a:defRPr sz="3100"/>
            </a:lvl1pPr>
            <a:lvl2pPr>
              <a:defRPr sz="27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5159825" y="1770962"/>
            <a:ext cx="4821476" cy="5228555"/>
          </a:xfrm>
        </p:spPr>
        <p:txBody>
          <a:bodyPr/>
          <a:lstStyle>
            <a:lvl1pPr>
              <a:defRPr sz="3100"/>
            </a:lvl1pPr>
            <a:lvl2pPr>
              <a:defRPr sz="27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endParaRPr lang="en-US"/>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82179867-25AC-4685-BC84-56B6209A26A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38349" y="5987539"/>
            <a:ext cx="9558364" cy="97684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312422" y="737901"/>
            <a:ext cx="4762815" cy="708033"/>
          </a:xfrm>
        </p:spPr>
        <p:txBody>
          <a:bodyPr anchor="ctr"/>
          <a:lstStyle>
            <a:lvl1pPr marL="0" indent="0">
              <a:buNone/>
              <a:defRPr sz="2000" b="0" cap="all" baseline="0">
                <a:solidFill>
                  <a:schemeClr val="accent1">
                    <a:shade val="50000"/>
                  </a:schemeClr>
                </a:solidFill>
                <a:latin typeface="+mj-lt"/>
                <a:ea typeface="+mj-ea"/>
                <a:cs typeface="+mj-cs"/>
              </a:defRPr>
            </a:lvl1pPr>
            <a:lvl2pPr>
              <a:buNone/>
              <a:defRPr sz="2200" b="1"/>
            </a:lvl2pPr>
            <a:lvl3pPr>
              <a:buNone/>
              <a:defRPr sz="2000" b="1"/>
            </a:lvl3pPr>
            <a:lvl4pPr>
              <a:buNone/>
              <a:defRPr sz="1800" b="1"/>
            </a:lvl4pPr>
            <a:lvl5pPr>
              <a:buNone/>
              <a:defRPr sz="18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5156301" y="737901"/>
            <a:ext cx="4764686" cy="708033"/>
          </a:xfrm>
        </p:spPr>
        <p:txBody>
          <a:bodyPr anchor="ctr"/>
          <a:lstStyle>
            <a:lvl1pPr marL="0" indent="0">
              <a:buNone/>
              <a:defRPr sz="2000" b="0" cap="all" baseline="0">
                <a:solidFill>
                  <a:schemeClr val="accent1">
                    <a:shade val="50000"/>
                  </a:schemeClr>
                </a:solidFill>
                <a:latin typeface="+mj-lt"/>
                <a:ea typeface="+mj-ea"/>
                <a:cs typeface="+mj-cs"/>
              </a:defRPr>
            </a:lvl1pPr>
            <a:lvl2pPr>
              <a:buNone/>
              <a:defRPr sz="2200" b="1"/>
            </a:lvl2pPr>
            <a:lvl3pPr>
              <a:buNone/>
              <a:defRPr sz="2000" b="1"/>
            </a:lvl3pPr>
            <a:lvl4pPr>
              <a:buNone/>
              <a:defRPr sz="1800" b="1"/>
            </a:lvl4pPr>
            <a:lvl5pPr>
              <a:buNone/>
              <a:defRPr sz="18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312422" y="1456476"/>
            <a:ext cx="4762815" cy="4362400"/>
          </a:xfrm>
        </p:spPr>
        <p:txBody>
          <a:bodyPr/>
          <a:lstStyle>
            <a:lvl1pPr>
              <a:defRPr sz="27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5160413" y="1456476"/>
            <a:ext cx="4760573" cy="4362400"/>
          </a:xfrm>
        </p:spPr>
        <p:txBody>
          <a:bodyPr/>
          <a:lstStyle>
            <a:lvl1pPr>
              <a:defRPr sz="27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35427" y="7168180"/>
            <a:ext cx="845873" cy="273234"/>
          </a:xfrm>
        </p:spPr>
        <p:txBody>
          <a:bodyPr/>
          <a:lstStyle/>
          <a:p>
            <a:fld id="{A4E8FB2A-25BA-41C2-8CBE-F4184ACB264E}" type="slidenum">
              <a:rPr lang="en-US" smtClean="0"/>
              <a:pPr/>
              <a:t>‹#›</a:t>
            </a:fld>
            <a:endParaRPr lang="en-US"/>
          </a:p>
        </p:txBody>
      </p:sp>
      <p:sp>
        <p:nvSpPr>
          <p:cNvPr id="11" name="Straight Connector 10"/>
          <p:cNvSpPr>
            <a:spLocks noChangeShapeType="1"/>
          </p:cNvSpPr>
          <p:nvPr/>
        </p:nvSpPr>
        <p:spPr bwMode="auto">
          <a:xfrm>
            <a:off x="570964" y="6662192"/>
            <a:ext cx="9579511" cy="2635"/>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101370" tIns="50685" rIns="101370" bIns="50685"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34966" y="505989"/>
            <a:ext cx="9642951" cy="931020"/>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EA3C3-BD02-4C7E-A8E2-FC681E31C2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86C2E-7555-48D7-B618-558373BD2F2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70964" y="6473295"/>
            <a:ext cx="9579511" cy="2635"/>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101370" tIns="50685" rIns="101370" bIns="50685" anchor="t" compatLnSpc="1"/>
          <a:lstStyle/>
          <a:p>
            <a:endParaRPr kumimoji="0" lang="en-US"/>
          </a:p>
        </p:txBody>
      </p:sp>
      <p:sp>
        <p:nvSpPr>
          <p:cNvPr id="12" name="Title 11"/>
          <p:cNvSpPr>
            <a:spLocks noGrp="1"/>
          </p:cNvSpPr>
          <p:nvPr>
            <p:ph type="title"/>
          </p:nvPr>
        </p:nvSpPr>
        <p:spPr>
          <a:xfrm>
            <a:off x="507524" y="6071871"/>
            <a:ext cx="9389189" cy="576265"/>
          </a:xfrm>
        </p:spPr>
        <p:txBody>
          <a:bodyPr anchor="ctr"/>
          <a:lstStyle>
            <a:lvl1pPr algn="l">
              <a:buNone/>
              <a:defRPr sz="22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507524" y="674652"/>
            <a:ext cx="3339436" cy="5312887"/>
          </a:xfrm>
        </p:spPr>
        <p:txBody>
          <a:bodyPr/>
          <a:lstStyle>
            <a:lvl1pPr marL="0" indent="0">
              <a:buNone/>
              <a:defRPr sz="1600"/>
            </a:lvl1pPr>
            <a:lvl2pPr>
              <a:buNone/>
              <a:defRPr sz="1300"/>
            </a:lvl2pPr>
            <a:lvl3pPr>
              <a:buNone/>
              <a:defRPr sz="1100"/>
            </a:lvl3pPr>
            <a:lvl4pPr>
              <a:buNone/>
              <a:defRPr sz="1000"/>
            </a:lvl4pPr>
            <a:lvl5pPr>
              <a:buNone/>
              <a:defRPr sz="10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3968554" y="674652"/>
            <a:ext cx="5928159" cy="5312887"/>
          </a:xfrm>
        </p:spPr>
        <p:txBody>
          <a:bodyPr/>
          <a:lstStyle>
            <a:lvl1pPr>
              <a:defRPr sz="3500"/>
            </a:lvl1pPr>
            <a:lvl2pPr>
              <a:defRPr sz="3100"/>
            </a:lvl2pPr>
            <a:lvl3pPr>
              <a:defRPr sz="27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endParaRPr lang="en-US"/>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08A4A-AA60-41F7-A633-2B6FF0D4F60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891016" y="682437"/>
            <a:ext cx="5582761" cy="4047914"/>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5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59C4E598-D8C2-4EFF-9030-0C7C032E1BB5}" type="slidenum">
              <a:rPr lang="en-US" smtClean="0"/>
              <a:pPr/>
              <a:t>‹#›</a:t>
            </a:fld>
            <a:endParaRPr lang="en-US"/>
          </a:p>
        </p:txBody>
      </p:sp>
      <p:sp>
        <p:nvSpPr>
          <p:cNvPr id="17" name="Title 16"/>
          <p:cNvSpPr>
            <a:spLocks noGrp="1"/>
          </p:cNvSpPr>
          <p:nvPr>
            <p:ph type="title"/>
          </p:nvPr>
        </p:nvSpPr>
        <p:spPr>
          <a:xfrm>
            <a:off x="422937" y="5526659"/>
            <a:ext cx="6513221" cy="578023"/>
          </a:xfrm>
        </p:spPr>
        <p:txBody>
          <a:bodyPr anchor="ctr"/>
          <a:lstStyle>
            <a:lvl1pPr algn="l">
              <a:buNone/>
              <a:defRPr sz="22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422937" y="6123684"/>
            <a:ext cx="6513221" cy="850343"/>
          </a:xfrm>
        </p:spPr>
        <p:txBody>
          <a:bodyPr lIns="121644" tIns="0"/>
          <a:lstStyle>
            <a:lvl1pPr marL="0" indent="0">
              <a:buNone/>
              <a:defRPr sz="1600"/>
            </a:lvl1pPr>
            <a:lvl2pPr>
              <a:defRPr sz="1300"/>
            </a:lvl2pPr>
            <a:lvl3pPr>
              <a:defRPr sz="1100"/>
            </a:lvl3pPr>
            <a:lvl4pPr>
              <a:defRPr sz="1000"/>
            </a:lvl4pPr>
            <a:lvl5pPr>
              <a:defRPr sz="1000"/>
            </a:lvl5pPr>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70964" y="1163043"/>
            <a:ext cx="9579511" cy="2635"/>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101370" tIns="50685" rIns="101370" bIns="50685" anchor="t" compatLnSpc="1"/>
          <a:lstStyle/>
          <a:p>
            <a:endParaRPr kumimoji="0" lang="en-US"/>
          </a:p>
        </p:txBody>
      </p:sp>
      <p:sp>
        <p:nvSpPr>
          <p:cNvPr id="8" name="Text Placeholder 7"/>
          <p:cNvSpPr>
            <a:spLocks noGrp="1"/>
          </p:cNvSpPr>
          <p:nvPr>
            <p:ph type="body" idx="1"/>
          </p:nvPr>
        </p:nvSpPr>
        <p:spPr>
          <a:xfrm>
            <a:off x="338349" y="1720012"/>
            <a:ext cx="9642951" cy="5008942"/>
          </a:xfrm>
          <a:prstGeom prst="rect">
            <a:avLst/>
          </a:prstGeom>
        </p:spPr>
        <p:txBody>
          <a:bodyPr vert="horz" lIns="101370" tIns="50685" rIns="101370" bIns="50685">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7189920" y="84332"/>
            <a:ext cx="2791381" cy="319757"/>
          </a:xfrm>
          <a:prstGeom prst="rect">
            <a:avLst/>
          </a:prstGeom>
        </p:spPr>
        <p:txBody>
          <a:bodyPr vert="horz" lIns="101370" tIns="50685" rIns="101370" bIns="50685"/>
          <a:lstStyle>
            <a:lvl1pPr algn="l" eaLnBrk="1" latinLnBrk="0" hangingPunct="1">
              <a:defRPr kumimoji="0" sz="1300">
                <a:solidFill>
                  <a:schemeClr val="accent1">
                    <a:shade val="75000"/>
                  </a:schemeClr>
                </a:solidFill>
              </a:defRPr>
            </a:lvl1pPr>
          </a:lstStyle>
          <a:p>
            <a:endParaRPr lang="en-US"/>
          </a:p>
        </p:txBody>
      </p:sp>
      <p:sp>
        <p:nvSpPr>
          <p:cNvPr id="28" name="Footer Placeholder 27"/>
          <p:cNvSpPr>
            <a:spLocks noGrp="1"/>
          </p:cNvSpPr>
          <p:nvPr>
            <p:ph type="ftr" sz="quarter" idx="3"/>
          </p:nvPr>
        </p:nvSpPr>
        <p:spPr>
          <a:xfrm>
            <a:off x="3468079" y="84332"/>
            <a:ext cx="3721841" cy="319757"/>
          </a:xfrm>
          <a:prstGeom prst="rect">
            <a:avLst/>
          </a:prstGeom>
        </p:spPr>
        <p:txBody>
          <a:bodyPr vert="horz" lIns="101370" tIns="50685" rIns="101370" bIns="50685"/>
          <a:lstStyle>
            <a:lvl1pPr algn="r" eaLnBrk="1" latinLnBrk="0" hangingPunct="1">
              <a:defRPr kumimoji="0" sz="13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9135427" y="7168181"/>
            <a:ext cx="845873" cy="270564"/>
          </a:xfrm>
          <a:prstGeom prst="rect">
            <a:avLst/>
          </a:prstGeom>
        </p:spPr>
        <p:txBody>
          <a:bodyPr vert="horz" lIns="101370" tIns="50685" rIns="101370" bIns="50685"/>
          <a:lstStyle>
            <a:lvl1pPr algn="r" eaLnBrk="1" latinLnBrk="0" hangingPunct="1">
              <a:defRPr kumimoji="0" sz="1300">
                <a:solidFill>
                  <a:schemeClr val="accent1">
                    <a:shade val="75000"/>
                  </a:schemeClr>
                </a:solidFill>
              </a:defRPr>
            </a:lvl1pPr>
          </a:lstStyle>
          <a:p>
            <a:fld id="{33EDE31C-0B4A-4FDC-9B81-D6B23B5B961E}" type="slidenum">
              <a:rPr lang="en-US" smtClean="0"/>
              <a:pPr/>
              <a:t>‹#›</a:t>
            </a:fld>
            <a:endParaRPr lang="en-US"/>
          </a:p>
        </p:txBody>
      </p:sp>
      <p:sp>
        <p:nvSpPr>
          <p:cNvPr id="10" name="Title Placeholder 9"/>
          <p:cNvSpPr>
            <a:spLocks noGrp="1"/>
          </p:cNvSpPr>
          <p:nvPr>
            <p:ph type="title"/>
          </p:nvPr>
        </p:nvSpPr>
        <p:spPr>
          <a:xfrm>
            <a:off x="338349" y="505989"/>
            <a:ext cx="9642951" cy="927647"/>
          </a:xfrm>
          <a:prstGeom prst="rect">
            <a:avLst/>
          </a:prstGeom>
        </p:spPr>
        <p:txBody>
          <a:bodyPr vert="horz" lIns="101370" tIns="50685" rIns="101370" bIns="50685"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570964" y="1163043"/>
            <a:ext cx="9579511" cy="2635"/>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101370" tIns="50685" rIns="101370" bIns="50685" anchor="t" compatLnSpc="1"/>
          <a:lstStyle/>
          <a:p>
            <a:endParaRPr kumimoji="0" lang="en-US"/>
          </a:p>
        </p:txBody>
      </p:sp>
      <p:sp>
        <p:nvSpPr>
          <p:cNvPr id="12" name="Straight Connector 11"/>
          <p:cNvSpPr>
            <a:spLocks noChangeShapeType="1"/>
          </p:cNvSpPr>
          <p:nvPr/>
        </p:nvSpPr>
        <p:spPr bwMode="auto">
          <a:xfrm>
            <a:off x="570964" y="1170887"/>
            <a:ext cx="9579511" cy="2635"/>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101370" tIns="50685" rIns="101370" bIns="50685"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80139" indent="-380139" algn="l" rtl="0" eaLnBrk="1" latinLnBrk="0" hangingPunct="1">
        <a:spcBef>
          <a:spcPct val="20000"/>
        </a:spcBef>
        <a:buClr>
          <a:schemeClr val="accent1"/>
        </a:buClr>
        <a:buSzPct val="70000"/>
        <a:buFont typeface="Wingdings 2"/>
        <a:buChar char=""/>
        <a:defRPr kumimoji="0" sz="3500" kern="1200">
          <a:solidFill>
            <a:schemeClr val="tx2"/>
          </a:solidFill>
          <a:latin typeface="+mn-lt"/>
          <a:ea typeface="+mn-ea"/>
          <a:cs typeface="+mn-cs"/>
        </a:defRPr>
      </a:lvl1pPr>
      <a:lvl2pPr marL="823634" indent="-316782" algn="l" rtl="0" eaLnBrk="1" latinLnBrk="0" hangingPunct="1">
        <a:spcBef>
          <a:spcPct val="20000"/>
        </a:spcBef>
        <a:buClr>
          <a:schemeClr val="accent1"/>
        </a:buClr>
        <a:buSzPct val="70000"/>
        <a:buFont typeface="Wingdings 2"/>
        <a:buChar char=""/>
        <a:defRPr kumimoji="0" sz="3100" kern="1200">
          <a:solidFill>
            <a:schemeClr val="tx2"/>
          </a:solidFill>
          <a:latin typeface="+mn-lt"/>
          <a:ea typeface="+mn-ea"/>
          <a:cs typeface="+mn-cs"/>
        </a:defRPr>
      </a:lvl2pPr>
      <a:lvl3pPr marL="1267130" indent="-253426" algn="l" rtl="0" eaLnBrk="1" latinLnBrk="0" hangingPunct="1">
        <a:spcBef>
          <a:spcPct val="20000"/>
        </a:spcBef>
        <a:buClr>
          <a:schemeClr val="accent1"/>
        </a:buClr>
        <a:buSzPct val="70000"/>
        <a:buFont typeface="Wingdings 2"/>
        <a:buChar char=""/>
        <a:defRPr kumimoji="0" sz="2700" kern="1200">
          <a:solidFill>
            <a:schemeClr val="tx2"/>
          </a:solidFill>
          <a:latin typeface="+mn-lt"/>
          <a:ea typeface="+mn-ea"/>
          <a:cs typeface="+mn-cs"/>
        </a:defRPr>
      </a:lvl3pPr>
      <a:lvl4pPr marL="1773982" indent="-253426" algn="l" rtl="0" eaLnBrk="1" latinLnBrk="0" hangingPunct="1">
        <a:spcBef>
          <a:spcPct val="20000"/>
        </a:spcBef>
        <a:buClr>
          <a:schemeClr val="accent1"/>
        </a:buClr>
        <a:buSzPct val="70000"/>
        <a:buFont typeface="Wingdings 2"/>
        <a:buChar char=""/>
        <a:defRPr kumimoji="0" sz="2200" kern="1200">
          <a:solidFill>
            <a:schemeClr val="tx2"/>
          </a:solidFill>
          <a:latin typeface="+mn-lt"/>
          <a:ea typeface="+mn-ea"/>
          <a:cs typeface="+mn-cs"/>
        </a:defRPr>
      </a:lvl4pPr>
      <a:lvl5pPr marL="2280834" indent="-253426" algn="l" rtl="0" eaLnBrk="1" latinLnBrk="0" hangingPunct="1">
        <a:spcBef>
          <a:spcPct val="20000"/>
        </a:spcBef>
        <a:buClr>
          <a:schemeClr val="accent1"/>
        </a:buClr>
        <a:buSzPct val="60000"/>
        <a:buFont typeface="Wingdings 2"/>
        <a:buChar char=""/>
        <a:defRPr kumimoji="0" sz="2000" kern="1200">
          <a:solidFill>
            <a:schemeClr val="tx2"/>
          </a:solidFill>
          <a:latin typeface="+mn-lt"/>
          <a:ea typeface="+mn-ea"/>
          <a:cs typeface="+mn-cs"/>
        </a:defRPr>
      </a:lvl5pPr>
      <a:lvl6pPr marL="2787686" indent="-253426" algn="l" rtl="0" eaLnBrk="1" latinLnBrk="0" hangingPunct="1">
        <a:spcBef>
          <a:spcPct val="20000"/>
        </a:spcBef>
        <a:buClr>
          <a:schemeClr val="accent1"/>
        </a:buClr>
        <a:buSzPct val="60000"/>
        <a:buFont typeface="Wingdings 2"/>
        <a:buChar char=""/>
        <a:defRPr kumimoji="0" sz="2000" kern="1200">
          <a:solidFill>
            <a:schemeClr val="tx2"/>
          </a:solidFill>
          <a:latin typeface="+mn-lt"/>
          <a:ea typeface="+mn-ea"/>
          <a:cs typeface="+mn-cs"/>
        </a:defRPr>
      </a:lvl6pPr>
      <a:lvl7pPr marL="3294537" indent="-253426"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7pPr>
      <a:lvl8pPr marL="3801389" indent="-253426" algn="l" rtl="0" eaLnBrk="1" latinLnBrk="0" hangingPunct="1">
        <a:spcBef>
          <a:spcPct val="20000"/>
        </a:spcBef>
        <a:buClr>
          <a:schemeClr val="accent1"/>
        </a:buClr>
        <a:buSzPct val="60000"/>
        <a:buFont typeface="Wingdings 2"/>
        <a:buChar char=""/>
        <a:defRPr kumimoji="0" sz="1800" kern="1200" baseline="0">
          <a:solidFill>
            <a:schemeClr val="tx2"/>
          </a:solidFill>
          <a:latin typeface="+mn-lt"/>
          <a:ea typeface="+mn-ea"/>
          <a:cs typeface="+mn-cs"/>
        </a:defRPr>
      </a:lvl8pPr>
      <a:lvl9pPr marL="4308241" indent="-253426"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06852" algn="l" rtl="0" eaLnBrk="1" latinLnBrk="0" hangingPunct="1">
        <a:defRPr kumimoji="0" kern="1200">
          <a:solidFill>
            <a:schemeClr val="tx1"/>
          </a:solidFill>
          <a:latin typeface="+mn-lt"/>
          <a:ea typeface="+mn-ea"/>
          <a:cs typeface="+mn-cs"/>
        </a:defRPr>
      </a:lvl2pPr>
      <a:lvl3pPr marL="1013704" algn="l" rtl="0" eaLnBrk="1" latinLnBrk="0" hangingPunct="1">
        <a:defRPr kumimoji="0" kern="1200">
          <a:solidFill>
            <a:schemeClr val="tx1"/>
          </a:solidFill>
          <a:latin typeface="+mn-lt"/>
          <a:ea typeface="+mn-ea"/>
          <a:cs typeface="+mn-cs"/>
        </a:defRPr>
      </a:lvl3pPr>
      <a:lvl4pPr marL="1520556" algn="l" rtl="0" eaLnBrk="1" latinLnBrk="0" hangingPunct="1">
        <a:defRPr kumimoji="0" kern="1200">
          <a:solidFill>
            <a:schemeClr val="tx1"/>
          </a:solidFill>
          <a:latin typeface="+mn-lt"/>
          <a:ea typeface="+mn-ea"/>
          <a:cs typeface="+mn-cs"/>
        </a:defRPr>
      </a:lvl4pPr>
      <a:lvl5pPr marL="2027408" algn="l" rtl="0" eaLnBrk="1" latinLnBrk="0" hangingPunct="1">
        <a:defRPr kumimoji="0" kern="1200">
          <a:solidFill>
            <a:schemeClr val="tx1"/>
          </a:solidFill>
          <a:latin typeface="+mn-lt"/>
          <a:ea typeface="+mn-ea"/>
          <a:cs typeface="+mn-cs"/>
        </a:defRPr>
      </a:lvl5pPr>
      <a:lvl6pPr marL="2534260" algn="l" rtl="0" eaLnBrk="1" latinLnBrk="0" hangingPunct="1">
        <a:defRPr kumimoji="0" kern="1200">
          <a:solidFill>
            <a:schemeClr val="tx1"/>
          </a:solidFill>
          <a:latin typeface="+mn-lt"/>
          <a:ea typeface="+mn-ea"/>
          <a:cs typeface="+mn-cs"/>
        </a:defRPr>
      </a:lvl6pPr>
      <a:lvl7pPr marL="3041112" algn="l" rtl="0" eaLnBrk="1" latinLnBrk="0" hangingPunct="1">
        <a:defRPr kumimoji="0" kern="1200">
          <a:solidFill>
            <a:schemeClr val="tx1"/>
          </a:solidFill>
          <a:latin typeface="+mn-lt"/>
          <a:ea typeface="+mn-ea"/>
          <a:cs typeface="+mn-cs"/>
        </a:defRPr>
      </a:lvl7pPr>
      <a:lvl8pPr marL="3547963" algn="l" rtl="0" eaLnBrk="1" latinLnBrk="0" hangingPunct="1">
        <a:defRPr kumimoji="0" kern="1200">
          <a:solidFill>
            <a:schemeClr val="tx1"/>
          </a:solidFill>
          <a:latin typeface="+mn-lt"/>
          <a:ea typeface="+mn-ea"/>
          <a:cs typeface="+mn-cs"/>
        </a:defRPr>
      </a:lvl8pPr>
      <a:lvl9pPr marL="4054815"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1437" y="2077086"/>
            <a:ext cx="7669087" cy="1446550"/>
          </a:xfrm>
          <a:prstGeom prst="rect">
            <a:avLst/>
          </a:prstGeom>
          <a:noFill/>
        </p:spPr>
        <p:txBody>
          <a:bodyPr wrap="none" rtlCol="0">
            <a:spAutoFit/>
          </a:bodyPr>
          <a:lstStyle/>
          <a:p>
            <a:r>
              <a:rPr lang="fa-IR" sz="8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6350" stA="50000" endA="300" endPos="50000" dist="29997" dir="5400000" sy="-100000" algn="bl" rotWithShape="0"/>
                </a:effectLst>
                <a:cs typeface="B Koodak" pitchFamily="2" charset="-78"/>
              </a:rPr>
              <a:t>سیستم جامع بازبینی</a:t>
            </a:r>
            <a:endParaRPr lang="en-US" sz="8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6350" stA="50000" endA="300" endPos="50000" dist="29997" dir="5400000" sy="-100000" algn="bl" rotWithShape="0"/>
              </a:effectLst>
              <a:cs typeface="B Koodak" pitchFamily="2" charset="-78"/>
            </a:endParaRPr>
          </a:p>
        </p:txBody>
      </p:sp>
    </p:spTree>
    <p:extLst>
      <p:ext uri="{BB962C8B-B14F-4D97-AF65-F5344CB8AC3E}">
        <p14:creationId xmlns:p14="http://schemas.microsoft.com/office/powerpoint/2010/main" val="2039815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13519"/>
            <a:ext cx="9642951" cy="6515435"/>
          </a:xfrm>
        </p:spPr>
        <p:txBody>
          <a:bodyPr>
            <a:normAutofit/>
          </a:bodyPr>
          <a:lstStyle/>
          <a:p>
            <a:pPr marL="0" indent="0" algn="r" rtl="1">
              <a:buNone/>
            </a:pPr>
            <a:r>
              <a:rPr lang="fa-IR"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وصول نشده های بایگانی بازبینی</a:t>
            </a:r>
            <a:endParaRPr 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p:txBody>
      </p:sp>
      <p:pic>
        <p:nvPicPr>
          <p:cNvPr id="4" name="Picture" descr="A description..."/>
          <p:cNvPicPr/>
          <p:nvPr/>
        </p:nvPicPr>
        <p:blipFill rotWithShape="1">
          <a:blip r:embed="rId2"/>
          <a:srcRect l="5001" r="10018"/>
          <a:stretch/>
        </p:blipFill>
        <p:spPr bwMode="auto">
          <a:xfrm>
            <a:off x="422910" y="1051719"/>
            <a:ext cx="5109210" cy="3291205"/>
          </a:xfrm>
          <a:prstGeom prst="rect">
            <a:avLst/>
          </a:prstGeom>
          <a:noFill/>
          <a:ln w="9525">
            <a:noFill/>
            <a:miter lim="800000"/>
            <a:headEnd/>
            <a:tailEnd/>
          </a:ln>
        </p:spPr>
      </p:pic>
      <p:sp>
        <p:nvSpPr>
          <p:cNvPr id="5" name="TextBox 4"/>
          <p:cNvSpPr txBox="1"/>
          <p:nvPr/>
        </p:nvSpPr>
        <p:spPr>
          <a:xfrm>
            <a:off x="5815012" y="1204119"/>
            <a:ext cx="4343400" cy="3477875"/>
          </a:xfrm>
          <a:prstGeom prst="rect">
            <a:avLst/>
          </a:prstGeom>
          <a:noFill/>
        </p:spPr>
        <p:txBody>
          <a:bodyPr wrap="square" rtlCol="0">
            <a:spAutoFit/>
          </a:bodyPr>
          <a:lstStyle/>
          <a:p>
            <a:pPr algn="r" rtl="1"/>
            <a:r>
              <a:rPr lang="fa-IR" sz="2000" dirty="0">
                <a:cs typeface="B Nazanin" pitchFamily="2" charset="-78"/>
              </a:rPr>
              <a:t>این گزارش لیستی از تمام کوتاژ هایی که توسط دفتر کوتاژ وصول شده اند اما توسط بایگانی بازبینی هنوز وصول نشده اند که با استفاده از این گزارش می توان اظهارنامه های مفقودی را پیگیری کرد و از مفقود شدن اظهارنامه پیشگیری کرد</a:t>
            </a:r>
            <a:r>
              <a:rPr lang="en-US" sz="2000" dirty="0">
                <a:cs typeface="B Nazanin" pitchFamily="2" charset="-78"/>
              </a:rPr>
              <a:t>‪.</a:t>
            </a:r>
            <a:r>
              <a:rPr lang="fa-IR" sz="2000" dirty="0">
                <a:cs typeface="B Nazanin" pitchFamily="2" charset="-78"/>
              </a:rPr>
              <a:t> مدیر می تواند مدت زمان هشدار برای اظهارنامه های مفقودی دفتر کوتاژ را تنظیم کند. در حالت عادی اگر اظهارنامه ای توسط دفتر کوتاژ وصول شود و تا مدت زمان </a:t>
            </a:r>
            <a:r>
              <a:rPr lang="en-US" sz="2000" dirty="0">
                <a:cs typeface="B Nazanin" pitchFamily="2" charset="-78"/>
              </a:rPr>
              <a:t>4 </a:t>
            </a:r>
            <a:r>
              <a:rPr lang="fa-IR" sz="2000" dirty="0">
                <a:cs typeface="B Nazanin" pitchFamily="2" charset="-78"/>
              </a:rPr>
              <a:t>روز به بایگانی تحویل داده نشود جز‌ء اظهارنامه های مفقودی دفتر کوتاژ محسوب می شود و مدیر باید این اظهارنامه ها را از دفتر کوتاژ پیگیری نماید</a:t>
            </a:r>
            <a:r>
              <a:rPr lang="fa-IR" sz="2000" dirty="0" smtClean="0">
                <a:cs typeface="B Nazanin" pitchFamily="2" charset="-78"/>
              </a:rPr>
              <a:t>.</a:t>
            </a:r>
            <a:endParaRPr lang="en-US" sz="2000" dirty="0">
              <a:cs typeface="B Nazanin" pitchFamily="2" charset="-78"/>
            </a:endParaRPr>
          </a:p>
        </p:txBody>
      </p:sp>
      <p:sp>
        <p:nvSpPr>
          <p:cNvPr id="6" name="TextBox 5"/>
          <p:cNvSpPr txBox="1"/>
          <p:nvPr/>
        </p:nvSpPr>
        <p:spPr>
          <a:xfrm>
            <a:off x="1105716" y="5090319"/>
            <a:ext cx="8852807" cy="1754326"/>
          </a:xfrm>
          <a:prstGeom prst="rect">
            <a:avLst/>
          </a:prstGeom>
          <a:noFill/>
        </p:spPr>
        <p:txBody>
          <a:bodyPr wrap="square" rtlCol="0">
            <a:spAutoFit/>
          </a:bodyPr>
          <a:lstStyle/>
          <a:p>
            <a:pPr lvl="1" algn="r" rtl="1"/>
            <a:r>
              <a:rPr lang="fa-IR"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میزکار</a:t>
            </a:r>
            <a:endParaRPr lang="en-US"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algn="r" rtl="1"/>
            <a:r>
              <a:rPr lang="fa-IR" sz="1800" dirty="0" smtClean="0">
                <a:cs typeface="B Nazanin" pitchFamily="2" charset="-78"/>
              </a:rPr>
              <a:t>صفحه </a:t>
            </a:r>
            <a:r>
              <a:rPr lang="fa-IR" sz="1800" dirty="0">
                <a:cs typeface="B Nazanin" pitchFamily="2" charset="-78"/>
              </a:rPr>
              <a:t>ی اصلی و ورودی هر کاربر را میز کار آن کاربر می گوییم که در آن هشدار ها ، اطلاعات خاص ، گزارش های روزانه ، تعداد و… را مشاهده می کند برای کاربر دفتر کوتاژ هشدار برای وصول نشده های بایگانی بازبینی تعداد وصولی های آن روز ، میانگین وصول در روز ،‌ تعداد وصول نشده های دفتر کوتاژ و تعداد نامه های ارسال شده به بایگانی بازبینی در نظر گرفته شده است.</a:t>
            </a:r>
            <a:endParaRPr lang="en-US" sz="1800" dirty="0">
              <a:cs typeface="B Nazanin" pitchFamily="2" charset="-78"/>
            </a:endParaRPr>
          </a:p>
          <a:p>
            <a:pPr algn="r"/>
            <a:endParaRPr lang="en-US" sz="1800" dirty="0"/>
          </a:p>
        </p:txBody>
      </p:sp>
    </p:spTree>
    <p:extLst>
      <p:ext uri="{BB962C8B-B14F-4D97-AF65-F5344CB8AC3E}">
        <p14:creationId xmlns:p14="http://schemas.microsoft.com/office/powerpoint/2010/main" val="142192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137320"/>
            <a:ext cx="9642951" cy="3200399"/>
          </a:xfrm>
        </p:spPr>
        <p:txBody>
          <a:bodyPr>
            <a:normAutofit/>
          </a:bodyPr>
          <a:lstStyle/>
          <a:p>
            <a:pPr marL="0" lvl="0" indent="0" algn="r" rtl="1">
              <a:buNone/>
            </a:pPr>
            <a:r>
              <a:rPr lang="fa-IR"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بایگانی بازبینی</a:t>
            </a:r>
            <a:endPar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a:p>
            <a:pPr marL="0" indent="0" algn="r" rtl="1">
              <a:buNone/>
            </a:pPr>
            <a:r>
              <a:rPr lang="fa-IR" sz="1800" dirty="0">
                <a:cs typeface="B Nazanin" pitchFamily="2" charset="-78"/>
              </a:rPr>
              <a:t>بایگانی راکد قسمت اصلی نگهداری اظهارنامه ها و وظیفه ی توزیع و تحویل اظهارنامه ها به بخش های مختلف ، کارشناس های بازبینی و قسمت های دیگر گمرک دارد. وظایف واحد بایگانی بازبینی به شرح زیر است. تمام این وظایف با رویکردی به منظور سهولت و قابلیت اطمینان به علت حجم زیاد اظهارنامه ها در سیستم جامع بازبینی قرار گرفته است. </a:t>
            </a:r>
            <a:endParaRPr lang="en-US" sz="1800" dirty="0">
              <a:cs typeface="B Nazanin" pitchFamily="2" charset="-78"/>
            </a:endParaRPr>
          </a:p>
          <a:p>
            <a:pPr marL="0" indent="0" algn="r" rtl="1">
              <a:buNone/>
            </a:pPr>
            <a:r>
              <a:rPr lang="fa-IR" sz="1800" dirty="0"/>
              <a:t> </a:t>
            </a:r>
            <a:endParaRPr lang="en-US" sz="1800" dirty="0"/>
          </a:p>
          <a:p>
            <a:pPr marL="506852" lvl="1" indent="0" algn="r" rtl="1">
              <a:buNone/>
            </a:pPr>
            <a:r>
              <a:rPr lang="fa-IR"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وظایف روزانه ی این قسمت از </a:t>
            </a:r>
            <a:r>
              <a:rPr lang="fa-IR" sz="18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بازبینی:</a:t>
            </a:r>
            <a:endParaRPr lang="fa-IR"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marL="506852" lvl="1" indent="0" algn="r" rtl="1">
              <a:buNone/>
            </a:pPr>
            <a:r>
              <a:rPr lang="fa-IR" sz="1800" b="1" dirty="0" smtClean="0">
                <a:cs typeface="B Nazanin" pitchFamily="2" charset="-78"/>
              </a:rPr>
              <a:t>1</a:t>
            </a:r>
            <a:r>
              <a:rPr lang="fa-IR" sz="1800" dirty="0" smtClean="0">
                <a:cs typeface="B Nazanin" pitchFamily="2" charset="-78"/>
              </a:rPr>
              <a:t>- </a:t>
            </a:r>
            <a:r>
              <a:rPr lang="fa-IR" sz="1800" dirty="0">
                <a:cs typeface="B Nazanin" pitchFamily="2" charset="-78"/>
              </a:rPr>
              <a:t>تحویل اظهارنامه های به طور روزانه از واحد دفتر کوتاژ:</a:t>
            </a:r>
            <a:endParaRPr lang="en-US" sz="1800" b="1" dirty="0">
              <a:cs typeface="B Nazanin" pitchFamily="2" charset="-78"/>
            </a:endParaRPr>
          </a:p>
          <a:p>
            <a:pPr marL="0" indent="0" algn="r" rtl="1">
              <a:buNone/>
            </a:pPr>
            <a:r>
              <a:rPr lang="fa-IR" sz="1800" dirty="0">
                <a:cs typeface="B Nazanin" pitchFamily="2" charset="-78"/>
              </a:rPr>
              <a:t>دفتر کوتاژ اظهارنامه هایی که از ارباب رجوع تحویل شده و در سیستم ثبت کرده است را به صورت دسته هایی به صورت روزانه به بایگانی راکد ارسال می کند</a:t>
            </a:r>
            <a:r>
              <a:rPr lang="fa-IR" sz="1800" dirty="0" smtClean="0">
                <a:cs typeface="B Nazanin" pitchFamily="2" charset="-78"/>
              </a:rPr>
              <a:t>.</a:t>
            </a:r>
            <a:endParaRPr lang="en-US" sz="1800" dirty="0">
              <a:cs typeface="B Nazanin" pitchFamily="2" charset="-78"/>
            </a:endParaRPr>
          </a:p>
        </p:txBody>
      </p:sp>
      <p:pic>
        <p:nvPicPr>
          <p:cNvPr id="4" name="Picture" descr="A description..."/>
          <p:cNvPicPr/>
          <p:nvPr/>
        </p:nvPicPr>
        <p:blipFill>
          <a:blip r:embed="rId2"/>
          <a:srcRect/>
          <a:stretch>
            <a:fillRect/>
          </a:stretch>
        </p:blipFill>
        <p:spPr bwMode="auto">
          <a:xfrm>
            <a:off x="23177" y="3337719"/>
            <a:ext cx="6120130" cy="3827145"/>
          </a:xfrm>
          <a:prstGeom prst="rect">
            <a:avLst/>
          </a:prstGeom>
          <a:noFill/>
          <a:ln w="9525">
            <a:noFill/>
            <a:miter lim="800000"/>
            <a:headEnd/>
            <a:tailEnd/>
          </a:ln>
        </p:spPr>
      </p:pic>
      <p:sp>
        <p:nvSpPr>
          <p:cNvPr id="5" name="TextBox 4"/>
          <p:cNvSpPr txBox="1"/>
          <p:nvPr/>
        </p:nvSpPr>
        <p:spPr>
          <a:xfrm>
            <a:off x="6370637" y="3065523"/>
            <a:ext cx="3657600" cy="4247317"/>
          </a:xfrm>
          <a:prstGeom prst="rect">
            <a:avLst/>
          </a:prstGeom>
          <a:noFill/>
        </p:spPr>
        <p:txBody>
          <a:bodyPr wrap="square" rtlCol="0">
            <a:spAutoFit/>
          </a:bodyPr>
          <a:lstStyle/>
          <a:p>
            <a:pPr algn="r" rtl="1"/>
            <a:r>
              <a:rPr lang="fa-IR" sz="1800" dirty="0">
                <a:cs typeface="B Nazanin" pitchFamily="2" charset="-78"/>
              </a:rPr>
              <a:t> اظهارنامه هایی که طی نامه هایی در سیستم ثبت شده اند و به همراه لیست کوتاژ پرینت شده از سیستم از دفتر کوتاژ توسط کارمند بایگانی بازبینی تحویل می شوند. بررسی تحویل تمام اظهارنامه ها از وظایف سیستم می باشد</a:t>
            </a:r>
            <a:r>
              <a:rPr lang="fa-IR" sz="1800" dirty="0" smtClean="0">
                <a:cs typeface="B Nazanin" pitchFamily="2" charset="-78"/>
              </a:rPr>
              <a:t>.</a:t>
            </a:r>
            <a:r>
              <a:rPr lang="fa-IR" sz="1800" dirty="0">
                <a:cs typeface="B Nazanin" pitchFamily="2" charset="-78"/>
              </a:rPr>
              <a:t> در صورت بروز کسری اظهارنامه در روند این انتقال در میز کار هر دو واحد ارسال کننده و تحویل گیرنده اخطاری با توضیحات و لیست کسری نمایش داده خواهد. </a:t>
            </a:r>
            <a:endParaRPr lang="en-US" sz="1800" dirty="0">
              <a:cs typeface="B Nazanin" pitchFamily="2" charset="-78"/>
            </a:endParaRPr>
          </a:p>
          <a:p>
            <a:pPr algn="r" rtl="1"/>
            <a:r>
              <a:rPr lang="fa-IR" sz="1800" dirty="0">
                <a:cs typeface="B Nazanin" pitchFamily="2" charset="-78"/>
              </a:rPr>
              <a:t>تحویل اظهارنامه های مسیر سبز معمولاً به طور جداگانه و طی نامه های متفاوت به منظور تسریع در امر بازبینی این مسیر انجام می گیرد. به این منظور بخشی به نام "وصول و تخصیص" قرار داده شده که همزمان پس از تحویل اظهارنامه های مسیر سبز سیستم همان اظهارنامه ها را به صورت تصادفی به کارشناس تخصیص دهد</a:t>
            </a:r>
            <a:r>
              <a:rPr lang="fa-IR" sz="1800" dirty="0" smtClean="0">
                <a:cs typeface="B Nazanin" pitchFamily="2" charset="-78"/>
              </a:rPr>
              <a:t>.</a:t>
            </a:r>
            <a:endParaRPr lang="en-US" sz="1800" dirty="0">
              <a:cs typeface="B Nazanin" pitchFamily="2" charset="-78"/>
            </a:endParaRPr>
          </a:p>
        </p:txBody>
      </p:sp>
    </p:spTree>
    <p:extLst>
      <p:ext uri="{BB962C8B-B14F-4D97-AF65-F5344CB8AC3E}">
        <p14:creationId xmlns:p14="http://schemas.microsoft.com/office/powerpoint/2010/main" val="142192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89719"/>
            <a:ext cx="9642951" cy="6439235"/>
          </a:xfrm>
        </p:spPr>
        <p:txBody>
          <a:bodyPr>
            <a:noAutofit/>
          </a:bodyPr>
          <a:lstStyle/>
          <a:p>
            <a:pPr marL="506852" lvl="1" indent="0" algn="r" rtl="1">
              <a:buNone/>
            </a:pPr>
            <a:r>
              <a:rPr lang="fa-IR"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2- تخصیص اظهارنامه ها به کارشناس ها و تحویل دوباره آنها:</a:t>
            </a:r>
            <a:endParaRPr lang="en-US"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a:p>
            <a:pPr marL="0" indent="0" algn="r" rtl="1">
              <a:buNone/>
            </a:pPr>
            <a:r>
              <a:rPr lang="fa-IR" sz="1800" dirty="0">
                <a:cs typeface="B Nazanin" pitchFamily="2" charset="-78"/>
              </a:rPr>
              <a:t>از وظایف دیگر بایگانی بازبینی تخصیص اظهارنامه به کارشناس های بازبینی و تحویل مجدد از آنها در صورت بدون مشکل اعلام شدن آنها توسط کارشناس. این وظیفه مهم ترین وظیفه ی بایگانی بازبینی است. به دلیل حساسیت این وظیفه و به علت کم کردن تاثیر انسانی در عمل تخصیص  این وظیفه به عهده ی سیستم قرار داده شده تا اظهارنامه ها به </a:t>
            </a:r>
            <a:r>
              <a:rPr lang="fa-IR" sz="1800" u="sng" dirty="0">
                <a:cs typeface="B Nazanin" pitchFamily="2" charset="-78"/>
              </a:rPr>
              <a:t>صورت اتفاقی</a:t>
            </a:r>
            <a:r>
              <a:rPr lang="fa-IR" sz="1800" dirty="0">
                <a:cs typeface="B Nazanin" pitchFamily="2" charset="-78"/>
              </a:rPr>
              <a:t> به کارشناس ها اختصاص یابد. این نوع تخصیص از تبانی ارباب رجوع و کارمندان جلوگیری خواهد کرد. </a:t>
            </a:r>
            <a:r>
              <a:rPr lang="ar-SA" sz="1800" dirty="0">
                <a:cs typeface="B Nazanin" pitchFamily="2" charset="-78"/>
              </a:rPr>
              <a:t>کارمند بایگانی بازبینی در قسمت </a:t>
            </a:r>
            <a:r>
              <a:rPr lang="fa-IR" sz="1800" dirty="0">
                <a:cs typeface="B Nazanin" pitchFamily="2" charset="-78"/>
              </a:rPr>
              <a:t>"</a:t>
            </a:r>
            <a:r>
              <a:rPr lang="ar-SA" sz="1800" dirty="0">
                <a:cs typeface="B Nazanin" pitchFamily="2" charset="-78"/>
              </a:rPr>
              <a:t>تعیین کارشناس</a:t>
            </a:r>
            <a:r>
              <a:rPr lang="fa-IR" sz="1800" dirty="0">
                <a:cs typeface="B Nazanin" pitchFamily="2" charset="-78"/>
              </a:rPr>
              <a:t>" </a:t>
            </a:r>
            <a:r>
              <a:rPr lang="ar-SA" sz="1800" dirty="0">
                <a:cs typeface="B Nazanin" pitchFamily="2" charset="-78"/>
              </a:rPr>
              <a:t>با وارد کردن شماره اظهارنامه می تواند از یک تا پنجاه اظهارنامه را به یک کارشناس به صورت تصادفی تخصیص دهد برای راحتی کار کاربر بایگانی بازبینی </a:t>
            </a:r>
            <a:r>
              <a:rPr lang="en-US" sz="1800" dirty="0">
                <a:cs typeface="B Nazanin" pitchFamily="2" charset="-78"/>
              </a:rPr>
              <a:t>UI </a:t>
            </a:r>
            <a:r>
              <a:rPr lang="ar-SA" sz="1800" dirty="0">
                <a:cs typeface="B Nazanin" pitchFamily="2" charset="-78"/>
              </a:rPr>
              <a:t>های مختلفی برای این کار بسته به شیوه ی گروهی یا بازه ای یا تکی وارد کردن کوتاژ های اظهارنامه ها در نظر گرفته شده است</a:t>
            </a:r>
            <a:r>
              <a:rPr lang="fa-IR" sz="1800" dirty="0">
                <a:cs typeface="B Nazanin" pitchFamily="2" charset="-78"/>
              </a:rPr>
              <a:t>. </a:t>
            </a:r>
            <a:endParaRPr lang="en-US" sz="1800" dirty="0">
              <a:cs typeface="B Nazanin" pitchFamily="2" charset="-78"/>
            </a:endParaRPr>
          </a:p>
          <a:p>
            <a:pPr marL="0" indent="0" algn="r" rtl="1">
              <a:buNone/>
            </a:pPr>
            <a:r>
              <a:rPr lang="ar-SA" sz="1800" dirty="0">
                <a:cs typeface="B Nazanin" pitchFamily="2" charset="-78"/>
              </a:rPr>
              <a:t>تخصیص گروهی </a:t>
            </a:r>
            <a:r>
              <a:rPr lang="fa-IR" sz="1800" dirty="0">
                <a:cs typeface="B Nazanin" pitchFamily="2" charset="-78"/>
              </a:rPr>
              <a:t>(</a:t>
            </a:r>
            <a:r>
              <a:rPr lang="ar-SA" sz="1800" dirty="0">
                <a:cs typeface="B Nazanin" pitchFamily="2" charset="-78"/>
              </a:rPr>
              <a:t>متفرقه</a:t>
            </a:r>
            <a:r>
              <a:rPr lang="fa-IR" sz="1800" dirty="0">
                <a:cs typeface="B Nazanin" pitchFamily="2" charset="-78"/>
              </a:rPr>
              <a:t>) </a:t>
            </a:r>
            <a:r>
              <a:rPr lang="ar-SA" sz="1800" dirty="0">
                <a:cs typeface="B Nazanin" pitchFamily="2" charset="-78"/>
              </a:rPr>
              <a:t>برای کوتاژ هایی است که پشت سر هم نیستند و در یک‌بازه قرار نمی‌گیرند بدین ترتیب است که ابتدا کاربر بایگانی بازبینی کوتاژ هایی که می‌خواهد تخصیص دهد را با بارکد خوان وارد کرده و در آخر با زدن دکمه تخصیص آن‌ها را </a:t>
            </a:r>
            <a:r>
              <a:rPr lang="fa-IR" sz="1800" dirty="0">
                <a:cs typeface="B Nazanin" pitchFamily="2" charset="-78"/>
              </a:rPr>
              <a:t>(</a:t>
            </a:r>
            <a:r>
              <a:rPr lang="ar-SA" sz="1800" dirty="0">
                <a:cs typeface="B Nazanin" pitchFamily="2" charset="-78"/>
              </a:rPr>
              <a:t>حداکثر ۵۰ تا</a:t>
            </a:r>
            <a:r>
              <a:rPr lang="fa-IR" sz="1800" dirty="0">
                <a:cs typeface="B Nazanin" pitchFamily="2" charset="-78"/>
              </a:rPr>
              <a:t>) </a:t>
            </a:r>
            <a:r>
              <a:rPr lang="ar-SA" sz="1800" dirty="0">
                <a:cs typeface="B Nazanin" pitchFamily="2" charset="-78"/>
              </a:rPr>
              <a:t>به یک کارشناس تخصیص دهد</a:t>
            </a:r>
            <a:r>
              <a:rPr lang="fa-IR" sz="1800" dirty="0">
                <a:cs typeface="B Nazanin" pitchFamily="2" charset="-78"/>
              </a:rPr>
              <a:t>:</a:t>
            </a:r>
            <a:endParaRPr lang="en-US" sz="1800" dirty="0">
              <a:cs typeface="B Nazanin" pitchFamily="2" charset="-78"/>
            </a:endParaRPr>
          </a:p>
          <a:p>
            <a:pPr marL="0" indent="0" algn="r">
              <a:buNone/>
            </a:pPr>
            <a:endParaRPr lang="en-US" sz="1800" dirty="0">
              <a:cs typeface="B Nazanin" pitchFamily="2" charset="-78"/>
            </a:endParaRPr>
          </a:p>
        </p:txBody>
      </p:sp>
      <p:pic>
        <p:nvPicPr>
          <p:cNvPr id="4" name="Picture" descr="A description..."/>
          <p:cNvPicPr/>
          <p:nvPr/>
        </p:nvPicPr>
        <p:blipFill>
          <a:blip r:embed="rId2"/>
          <a:srcRect/>
          <a:stretch>
            <a:fillRect/>
          </a:stretch>
        </p:blipFill>
        <p:spPr bwMode="auto">
          <a:xfrm>
            <a:off x="122237" y="3185319"/>
            <a:ext cx="6120130" cy="3789045"/>
          </a:xfrm>
          <a:prstGeom prst="rect">
            <a:avLst/>
          </a:prstGeom>
          <a:noFill/>
          <a:ln w="9525">
            <a:noFill/>
            <a:miter lim="800000"/>
            <a:headEnd/>
            <a:tailEnd/>
          </a:ln>
        </p:spPr>
      </p:pic>
      <p:sp>
        <p:nvSpPr>
          <p:cNvPr id="5" name="TextBox 4"/>
          <p:cNvSpPr txBox="1"/>
          <p:nvPr/>
        </p:nvSpPr>
        <p:spPr>
          <a:xfrm>
            <a:off x="6718862" y="3337719"/>
            <a:ext cx="3424896" cy="3139321"/>
          </a:xfrm>
          <a:prstGeom prst="rect">
            <a:avLst/>
          </a:prstGeom>
          <a:noFill/>
        </p:spPr>
        <p:txBody>
          <a:bodyPr wrap="square" rtlCol="0">
            <a:spAutoFit/>
          </a:bodyPr>
          <a:lstStyle/>
          <a:p>
            <a:pPr algn="r" rtl="1"/>
            <a:r>
              <a:rPr lang="ar-SA" sz="1800" dirty="0">
                <a:cs typeface="B Nazanin" pitchFamily="2" charset="-78"/>
              </a:rPr>
              <a:t>در مواردی نیز که مدیر تخصیص اظهارنامه ای را به کارشناسی به منظور تخصیص به کارشناس دیگر </a:t>
            </a:r>
            <a:r>
              <a:rPr lang="fa-IR" sz="1800" dirty="0">
                <a:cs typeface="B Nazanin" pitchFamily="2" charset="-78"/>
              </a:rPr>
              <a:t>"</a:t>
            </a:r>
            <a:r>
              <a:rPr lang="ar-SA" sz="1800" dirty="0">
                <a:cs typeface="B Nazanin" pitchFamily="2" charset="-78"/>
              </a:rPr>
              <a:t>لغو تخصیص</a:t>
            </a:r>
            <a:r>
              <a:rPr lang="fa-IR" sz="1800" dirty="0">
                <a:cs typeface="B Nazanin" pitchFamily="2" charset="-78"/>
              </a:rPr>
              <a:t>" </a:t>
            </a:r>
            <a:r>
              <a:rPr lang="ar-SA" sz="1800" dirty="0">
                <a:cs typeface="B Nazanin" pitchFamily="2" charset="-78"/>
              </a:rPr>
              <a:t>می کند کارمند بایگانی بازبینی  آن اظهارنامه را بایست دوباره در لیست تخصیص های خود به کارشناس ها تخصیص دهد</a:t>
            </a:r>
            <a:r>
              <a:rPr lang="fa-IR" sz="1800" dirty="0">
                <a:cs typeface="B Nazanin" pitchFamily="2" charset="-78"/>
              </a:rPr>
              <a:t>.</a:t>
            </a:r>
            <a:endParaRPr lang="en-US" sz="1800" dirty="0">
              <a:cs typeface="B Nazanin" pitchFamily="2" charset="-78"/>
            </a:endParaRPr>
          </a:p>
          <a:p>
            <a:pPr algn="r" rtl="1"/>
            <a:r>
              <a:rPr lang="fa-IR" sz="1800" dirty="0">
                <a:cs typeface="B Nazanin" pitchFamily="2" charset="-78"/>
              </a:rPr>
              <a:t>پس از کارشناسی نیز کارمند بایگانی بازبینی با تحویل اظهارنامه های بدون مشکل از کارشناس آنها را در سیستم به صورت تحویل گرفته اعلام می کند.</a:t>
            </a:r>
            <a:endParaRPr lang="en-US" sz="1800" dirty="0">
              <a:cs typeface="B Nazanin" pitchFamily="2" charset="-78"/>
            </a:endParaRPr>
          </a:p>
          <a:p>
            <a:pPr algn="r"/>
            <a:endParaRPr lang="en-US" sz="1800" dirty="0">
              <a:cs typeface="B Nazanin" pitchFamily="2" charset="-78"/>
            </a:endParaRPr>
          </a:p>
        </p:txBody>
      </p:sp>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594519"/>
            <a:ext cx="9642951" cy="6134435"/>
          </a:xfrm>
        </p:spPr>
        <p:txBody>
          <a:bodyPr>
            <a:normAutofit/>
          </a:bodyPr>
          <a:lstStyle/>
          <a:p>
            <a:pPr marL="506852" lvl="1" indent="0" algn="r" rtl="1">
              <a:buNone/>
            </a:pPr>
            <a:r>
              <a:rPr lang="fa-IR"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3- ارسال اظهارنامه به  دوائر مختلف گمرک و گمرکات دیگر به طور موقت و تحویل مجدد آنها:</a:t>
            </a:r>
            <a:endParaRPr lang="en-US"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a:p>
            <a:pPr marL="0" indent="0" algn="r" rtl="1">
              <a:buNone/>
            </a:pPr>
            <a:r>
              <a:rPr lang="fa-IR" sz="1800" dirty="0">
                <a:cs typeface="B Nazanin" pitchFamily="2" charset="-78"/>
              </a:rPr>
              <a:t>شرایطی پیش می آید که درخواستی از  یکی از دوائر گمرک یا از طرف گمرکی دیگرمبنی بر ارسال اظهارنامه ای مشخص جهت بررسی دریافت می شود. پاسخ گوی این گونه درخواست ها بایگانی بازبینی است. به منظور جلوگیری از نادیده گرفتن شدن اظهارنامه و عواقب تاخیر در بازگشت اظهارنامه سیستم به اظهارنامه هایی که عملیات کارشناسی روی آنها صورت نگرفته اجازه ی ارسال نمی دهد. به این منظور کارمند بایگانی بازبینی می بایست این گونه اظهارنامه ها را خارج ارنوبت به کارشناس تخصیص دهد و سپس توسط سیستم جامع بازبینی ارسال اظهارنامه را به مقصد مورد نظر ثبت کند.</a:t>
            </a:r>
            <a:endParaRPr lang="en-US" sz="1800" dirty="0">
              <a:cs typeface="B Nazanin" pitchFamily="2" charset="-78"/>
            </a:endParaRPr>
          </a:p>
          <a:p>
            <a:pPr marL="0" indent="0" algn="r">
              <a:buNone/>
            </a:pPr>
            <a:endParaRPr lang="en-US" sz="1800" dirty="0">
              <a:cs typeface="B Nazanin" pitchFamily="2" charset="-78"/>
            </a:endParaRPr>
          </a:p>
        </p:txBody>
      </p:sp>
      <p:pic>
        <p:nvPicPr>
          <p:cNvPr id="4" name="Picture" descr="A description..."/>
          <p:cNvPicPr/>
          <p:nvPr/>
        </p:nvPicPr>
        <p:blipFill>
          <a:blip r:embed="rId2"/>
          <a:srcRect/>
          <a:stretch>
            <a:fillRect/>
          </a:stretch>
        </p:blipFill>
        <p:spPr bwMode="auto">
          <a:xfrm>
            <a:off x="1951037" y="2499519"/>
            <a:ext cx="6120130" cy="3999230"/>
          </a:xfrm>
          <a:prstGeom prst="rect">
            <a:avLst/>
          </a:prstGeom>
          <a:noFill/>
          <a:ln w="9525">
            <a:noFill/>
            <a:miter lim="800000"/>
            <a:headEnd/>
            <a:tailEnd/>
          </a:ln>
        </p:spPr>
      </p:pic>
      <p:pic>
        <p:nvPicPr>
          <p:cNvPr id="5" name="Picture" descr="A description..."/>
          <p:cNvPicPr>
            <a:picLocks/>
          </p:cNvPicPr>
          <p:nvPr/>
        </p:nvPicPr>
        <p:blipFill>
          <a:blip r:embed="rId3"/>
          <a:srcRect/>
          <a:stretch>
            <a:fillRect/>
          </a:stretch>
        </p:blipFill>
        <p:spPr bwMode="auto">
          <a:xfrm>
            <a:off x="1951037" y="2499520"/>
            <a:ext cx="6120130" cy="3999229"/>
          </a:xfrm>
          <a:prstGeom prst="rect">
            <a:avLst/>
          </a:prstGeom>
          <a:noFill/>
          <a:ln w="9525">
            <a:noFill/>
            <a:miter lim="800000"/>
            <a:headEnd/>
            <a:tailEnd/>
          </a:ln>
        </p:spPr>
      </p:pic>
    </p:spTree>
    <p:extLst>
      <p:ext uri="{BB962C8B-B14F-4D97-AF65-F5344CB8AC3E}">
        <p14:creationId xmlns:p14="http://schemas.microsoft.com/office/powerpoint/2010/main" val="142192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38349" y="594519"/>
            <a:ext cx="9642951" cy="6134435"/>
          </a:xfrm>
        </p:spPr>
        <p:txBody>
          <a:bodyPr>
            <a:normAutofit/>
          </a:bodyPr>
          <a:lstStyle/>
          <a:p>
            <a:pPr marL="0" indent="0" algn="r">
              <a:buNone/>
            </a:pPr>
            <a:r>
              <a:rPr lang="fa-IR" sz="1800" dirty="0">
                <a:cs typeface="B Nazanin" pitchFamily="2" charset="-78"/>
              </a:rPr>
              <a:t>برای باز پس گرفتن آن‌ها نیز کاربر بایگانی بازبینی به منوی خود رفته و به  دریافت اظهارنامه می‌رود و  شماره کوتاژ اظهارنامه را  واردمی کند   و نیاز به وارد کردن فرستنده نیست زیرا  ارسال این اظهارنامه قبلا در سیستم ثبت شده بود و مشخص است که فرستنده ی آن کیست هر گونه فرایند برای اظهارنامه ای که  ارسال شده و هنور دریافت نشده منجر به پیغام خطای سیستم می شود.</a:t>
            </a:r>
            <a:endParaRPr lang="en-US" sz="1800" dirty="0">
              <a:cs typeface="B Nazanin" pitchFamily="2" charset="-78"/>
            </a:endParaRPr>
          </a:p>
          <a:p>
            <a:pPr marL="0" indent="0" algn="r">
              <a:buNone/>
            </a:pPr>
            <a:endParaRPr lang="en-US" sz="1800" dirty="0">
              <a:cs typeface="B Nazanin" pitchFamily="2" charset="-78"/>
            </a:endParaRPr>
          </a:p>
        </p:txBody>
      </p:sp>
      <p:pic>
        <p:nvPicPr>
          <p:cNvPr id="6" name="Picture" descr="A description..."/>
          <p:cNvPicPr/>
          <p:nvPr/>
        </p:nvPicPr>
        <p:blipFill>
          <a:blip r:embed="rId2"/>
          <a:srcRect/>
          <a:stretch>
            <a:fillRect/>
          </a:stretch>
        </p:blipFill>
        <p:spPr bwMode="auto">
          <a:xfrm>
            <a:off x="1265237" y="3185319"/>
            <a:ext cx="6120130" cy="3425825"/>
          </a:xfrm>
          <a:prstGeom prst="rect">
            <a:avLst/>
          </a:prstGeom>
          <a:noFill/>
          <a:ln w="9525">
            <a:noFill/>
            <a:miter lim="800000"/>
            <a:headEnd/>
            <a:tailEnd/>
          </a:ln>
        </p:spPr>
      </p:pic>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13519"/>
            <a:ext cx="9642951" cy="6515435"/>
          </a:xfrm>
        </p:spPr>
        <p:txBody>
          <a:bodyPr>
            <a:noAutofit/>
          </a:bodyPr>
          <a:lstStyle/>
          <a:p>
            <a:pPr marL="506852" lvl="1" indent="0" algn="r" rtl="1">
              <a:buNone/>
            </a:pPr>
            <a:r>
              <a:rPr lang="en-US" sz="1600" b="1" i="1" dirty="0" smtClean="0"/>
              <a:t>4</a:t>
            </a:r>
            <a:r>
              <a:rPr lang="ar-SA" sz="1600" b="1" i="1" dirty="0" smtClean="0"/>
              <a:t>-دریافت اظهارنامه های ارسالی از سایر گمرک ها</a:t>
            </a:r>
            <a:endParaRPr lang="fa-IR" sz="1600" dirty="0"/>
          </a:p>
          <a:p>
            <a:pPr marL="506852" lvl="1" indent="0" algn="r" rtl="1">
              <a:buNone/>
            </a:pPr>
            <a:r>
              <a:rPr lang="ar-SA" sz="1600" dirty="0" smtClean="0"/>
              <a:t>گاهی پیش می آید که یک اظهارنامه از یک گمرک دیگر برای بازبینی به گمرک دیگر فرستاده می شود این اظهارنامه ها توسط بایگانی بازبینی وارد سیستم جامع بازبینی می شوند و تمامی فرایند های یک اظهارنامه معمولی را طی می کنند تا این که بازبینی شوند سپس اظهارنامه و نتیجه ی بازبینی آن به گمرک مبدا فرستاده می شوند</a:t>
            </a:r>
            <a:r>
              <a:rPr lang="fa-IR" sz="1600" dirty="0" smtClean="0"/>
              <a:t>. </a:t>
            </a:r>
            <a:r>
              <a:rPr lang="ar-SA" sz="1600" dirty="0" smtClean="0"/>
              <a:t>در شکل</a:t>
            </a:r>
            <a:r>
              <a:rPr lang="fa-IR" sz="1600" dirty="0" smtClean="0"/>
              <a:t>-۱ </a:t>
            </a:r>
            <a:r>
              <a:rPr lang="ar-SA" sz="1600" dirty="0" smtClean="0"/>
              <a:t>دریافت از سایر گمرکات با بر چسب </a:t>
            </a:r>
            <a:r>
              <a:rPr lang="en-US" sz="1600" dirty="0" smtClean="0"/>
              <a:t>From Other Gates </a:t>
            </a:r>
            <a:r>
              <a:rPr lang="ar-SA" sz="1600" dirty="0" smtClean="0"/>
              <a:t>مشخص شده است</a:t>
            </a:r>
            <a:r>
              <a:rPr lang="fa-IR" sz="1600" dirty="0" smtClean="0"/>
              <a:t>. </a:t>
            </a:r>
            <a:endParaRPr lang="en-US" sz="1600" dirty="0" smtClean="0"/>
          </a:p>
        </p:txBody>
      </p:sp>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0"/>
            <a:ext cx="9642951" cy="6728954"/>
          </a:xfrm>
        </p:spPr>
        <p:txBody>
          <a:bodyPr>
            <a:normAutofit/>
          </a:bodyPr>
          <a:lstStyle/>
          <a:p>
            <a:pPr marL="506852" lvl="1" indent="0" algn="r" rtl="1">
              <a:buNone/>
            </a:pPr>
            <a:r>
              <a:rPr lang="fa-IR" sz="1200" b="1" i="1" dirty="0"/>
              <a:t>5- ارسال اظهارنامه های بازبینی شده به بایگانی راکد:</a:t>
            </a:r>
            <a:endParaRPr lang="en-US" sz="1200" dirty="0"/>
          </a:p>
          <a:p>
            <a:pPr marL="0" indent="0" algn="r" rtl="1">
              <a:buNone/>
            </a:pPr>
            <a:r>
              <a:rPr lang="fa-IR" sz="1200" dirty="0"/>
              <a:t>فرایند ارسال در سیستم جامع بازبینی به این صورت است که آن کاربری که بخواهد اظهارنامه ای یا اظهارنامه هایی ارسال کند سیستم ابتدا به او اجازه می دهد تا کوتاژ های اظهارنامه های خود را وارد کند که معمولا با دستگاه رمزینه خوان انجام می شود البته با وارد کردن دستی شماره کوتاژ‌ نیز امکان پذیر است زمانی که کوتاژ های مورد نظر خود را برای ارسال وارد کرد دو گزینه پیش رو دارد یکی ذخیره و دیگری ارسال ، ذخیره برای آن  زمانی است که نامه هنوز تکمیل  نشده و می خواهد اظهارنامه هایی دیگری نیز برای ارسال ضمیمه نامه کند که در این صورت با انتخاب گزینه ی ذخیره یک شماره نامه به او داده می شود که با استفاده از آن شماره نامه  در قسمت نامه های ذخیره شده می تواند نامه را بازیابی کرده و به اضافه کردن اظهارنامه به آن نامه ادامه دهد اما گزینه ی دوم ، ارسال ، با انتخاب این گزینه سیستم جامع بازبینی به کاربر یک شماره نامه می دهد. در طرف مقابل هم در قسمت نامه های دریافتی می تواند آن  شماره نامه  و اظهارنامه های موجود در آن را مشاهده کند و شروع به دریافت آن ها نماید. این فرایند در سیستم جامع بازبینی برای ارسال اظهار نامه توسط کاربران به دیگر کاربران استفاده شده است.</a:t>
            </a:r>
            <a:endParaRPr lang="en-US" sz="1200" dirty="0"/>
          </a:p>
          <a:p>
            <a:pPr marL="0" indent="0" algn="r" rtl="1">
              <a:buNone/>
            </a:pPr>
            <a:r>
              <a:rPr lang="fa-IR" sz="1200" dirty="0"/>
              <a:t>ارسال اظهارنامه ها به بایگانی راکد مانند هرگونه ارسال دیگری به شرط کارشناسی شدن انجام می گیرد.اظهارنامه ها جهت  ارسال به صورت دسته های بزرگ چند هزار تایی دسته بندی شده و به صورت دوره ای برای بایگانی راکد ارسال می شوند.همان طور که در پاراگراف بالا توضیح داده شده تمام ارسال ها  اظهارنامه  در سیستم طی نامه انجام می شود. با وارد کردن شماره نامه و توضیحات ضمن نامه یک نامه در سیستم ایجاد می شود که در ادامه  تمام کوتاژ هایی که امکان فرستاده شدن به بایگانی راکد دارند را در لیستی نشان می‌دهد که کارمند بایگانی بازبینی میتواند کوتاژ  اظهارنامه های تهیه دیده را با دستگاه بارکد خوان یا توسط کی برد وارد کرده که با این کار در لیست چک باکس های کنار کوتاژ های وارد شده تیک </a:t>
            </a:r>
            <a:r>
              <a:rPr lang="fa-IR" sz="1200" dirty="0"/>
              <a:t>می‌خورد و کاربر می تواند لیست را پس از تکمیل به بایگانی راکد ارسال کند.</a:t>
            </a:r>
            <a:endParaRPr lang="en-US" sz="1200" dirty="0"/>
          </a:p>
          <a:p>
            <a:endParaRPr lang="en-US" sz="2800" dirty="0"/>
          </a:p>
        </p:txBody>
      </p:sp>
      <p:pic>
        <p:nvPicPr>
          <p:cNvPr id="4" name="Picture" descr="A description..."/>
          <p:cNvPicPr/>
          <p:nvPr/>
        </p:nvPicPr>
        <p:blipFill>
          <a:blip r:embed="rId2"/>
          <a:srcRect/>
          <a:stretch>
            <a:fillRect/>
          </a:stretch>
        </p:blipFill>
        <p:spPr bwMode="auto">
          <a:xfrm>
            <a:off x="198437" y="3185319"/>
            <a:ext cx="6120130" cy="3550285"/>
          </a:xfrm>
          <a:prstGeom prst="rect">
            <a:avLst/>
          </a:prstGeom>
          <a:noFill/>
          <a:ln w="9525">
            <a:noFill/>
            <a:miter lim="800000"/>
            <a:headEnd/>
            <a:tailEnd/>
          </a:ln>
        </p:spPr>
      </p:pic>
      <p:sp>
        <p:nvSpPr>
          <p:cNvPr id="5" name="TextBox 4"/>
          <p:cNvSpPr txBox="1"/>
          <p:nvPr/>
        </p:nvSpPr>
        <p:spPr>
          <a:xfrm>
            <a:off x="6980237" y="3711635"/>
            <a:ext cx="2971801" cy="1569660"/>
          </a:xfrm>
          <a:prstGeom prst="rect">
            <a:avLst/>
          </a:prstGeom>
          <a:noFill/>
        </p:spPr>
        <p:txBody>
          <a:bodyPr wrap="square" rtlCol="0">
            <a:spAutoFit/>
          </a:bodyPr>
          <a:lstStyle/>
          <a:p>
            <a:pPr algn="r" rtl="1"/>
            <a:r>
              <a:rPr lang="fa-IR" sz="1600" dirty="0"/>
              <a:t>در سیستم تحویل مجدد از بایگانی راکد نیز در نظر گرفته شده است. که از طریق "وصول مجدد از بایگانی راکد" قابل انجام است.</a:t>
            </a:r>
            <a:endParaRPr lang="en-US" sz="1600" dirty="0"/>
          </a:p>
          <a:p>
            <a:pPr algn="r" rtl="1"/>
            <a:endParaRPr lang="en-US" sz="1600" dirty="0"/>
          </a:p>
        </p:txBody>
      </p:sp>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442119"/>
            <a:ext cx="9642951" cy="6286835"/>
          </a:xfrm>
        </p:spPr>
        <p:txBody>
          <a:bodyPr>
            <a:noAutofit/>
          </a:bodyPr>
          <a:lstStyle/>
          <a:p>
            <a:pPr marL="506852" lvl="1" indent="0" algn="r" rtl="1">
              <a:buNone/>
            </a:pPr>
            <a:r>
              <a:rPr lang="fa-IR" sz="1800" b="1" i="1" dirty="0"/>
              <a:t>6- دریافت اظهارنامه و چاپ بارکد:</a:t>
            </a:r>
            <a:endParaRPr lang="en-US" sz="1800" b="1" i="1" dirty="0"/>
          </a:p>
          <a:p>
            <a:pPr marL="0" indent="0" algn="r" rtl="1">
              <a:buNone/>
            </a:pPr>
            <a:r>
              <a:rPr lang="fa-IR" sz="2000" dirty="0"/>
              <a:t>قسمت "دریافت اظهارنامه های قدیمی " به منظور ورود اظهارنامه هایی که قبل از اجرایی شدن سیستم در بایگانی باربینی  موجود بودند طراحی شده تا این گونه اظهارنامه ها نیز از همان قسمت بایگانی بازبینی وارد حلقه بازبینی شوند. از این قسمت تنها در صورت امکان پرینت بارکد برای کاربر استفاده می شود.</a:t>
            </a:r>
            <a:endParaRPr lang="en-US" sz="2000" dirty="0"/>
          </a:p>
          <a:p>
            <a:pPr marL="0" indent="0" algn="r" rtl="1">
              <a:buNone/>
            </a:pPr>
            <a:r>
              <a:rPr lang="fa-IR" sz="2000" dirty="0"/>
              <a:t> "چاپ بارکد" به منظور چاپ مجدد بارکد اظهارنامه هایی که بارکد آنها مخدوش یا کنده شده است طراحی شده. لازم به ذکر است که برای اظهارنامه هایی که بارکد اشتباه خورده است قسمت دیگری به نام "اصلاح کوتاژ" در اختیارات مدیر وجود دارد که برای تغییر کوتاژ اشتباه روی اظهارنامه مربوط می شود.</a:t>
            </a:r>
            <a:endParaRPr lang="en-US" sz="2000" dirty="0"/>
          </a:p>
          <a:p>
            <a:pPr marL="0" indent="0" algn="r">
              <a:buNone/>
            </a:pPr>
            <a:endParaRPr lang="en-US" sz="1800" dirty="0"/>
          </a:p>
        </p:txBody>
      </p:sp>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137319"/>
            <a:ext cx="9642951" cy="6591635"/>
          </a:xfrm>
        </p:spPr>
        <p:txBody>
          <a:bodyPr>
            <a:normAutofit/>
          </a:bodyPr>
          <a:lstStyle/>
          <a:p>
            <a:pPr marL="506852" lvl="1" indent="0" algn="r" rtl="1">
              <a:buNone/>
            </a:pPr>
            <a:r>
              <a:rPr lang="fa-IR" sz="1600" b="1" i="1" dirty="0"/>
              <a:t>7- گزارش ها :</a:t>
            </a:r>
            <a:endParaRPr lang="en-US" sz="1600" b="1" i="1" dirty="0"/>
          </a:p>
          <a:p>
            <a:pPr marL="0" indent="0" algn="r" rtl="1">
              <a:buNone/>
            </a:pPr>
            <a:r>
              <a:rPr lang="fa-IR" sz="1600" dirty="0"/>
              <a:t>در منوی گزارش ها  سیستم جامع بازبینی مواردی برای دسترسی کارمند بایگانی بازبینی وجود دارد از جمله لیست نامه های تحویل نشده، لیست تمام کوتاژها، لیست اظهارنامه های تحویل نشده، لیست اظهارنامه های قابل تخصیص به کارشناس، لیست اظهارنامه های نزد کارشناس ها و مشاهده ی "گردش کاری اظهارنامه".</a:t>
            </a:r>
            <a:endParaRPr lang="en-US" sz="1600" dirty="0"/>
          </a:p>
          <a:p>
            <a:pPr marL="0" indent="0" algn="r" rtl="1">
              <a:buNone/>
            </a:pPr>
            <a:r>
              <a:rPr lang="fa-IR" sz="1600" dirty="0"/>
              <a:t>یکی از مهمترین قسمت های سیستم جامع بازبینی مشاهده ی "گردش کاری اظهارنامه" است که  اطلاعات مربوط به اظهارنامه فرایند های طی شده روی اظهارنامه در بازبینی تمام تخصیص ها کارشناسی ها و نظرات افراد ، وضعیت و موقعیت فعلی اظهارنامه در روند بازبینی قابل دسترسی و مشاهده است. کارمند بازبینی در صورت نیاز به جستجوی یک اظهارنامه با استفاده از این بخش میتواند از موقعیت و وضعیت اظهارنامه با خبر شده و به جست و جوی فیزیکی اظهارنامه نپردازد. این گزارش از قسمت های دیگری از جمله مدیریت نیز قابل دسترسی است.</a:t>
            </a:r>
            <a:endParaRPr lang="en-US" sz="1600" dirty="0"/>
          </a:p>
          <a:p>
            <a:pPr marL="0" indent="0" algn="r">
              <a:buNone/>
            </a:pPr>
            <a:endParaRPr lang="en-US" sz="1600" dirty="0"/>
          </a:p>
        </p:txBody>
      </p:sp>
      <p:pic>
        <p:nvPicPr>
          <p:cNvPr id="4" name="Picture" descr="A description..."/>
          <p:cNvPicPr/>
          <p:nvPr/>
        </p:nvPicPr>
        <p:blipFill>
          <a:blip r:embed="rId2"/>
          <a:srcRect/>
          <a:stretch>
            <a:fillRect/>
          </a:stretch>
        </p:blipFill>
        <p:spPr bwMode="auto">
          <a:xfrm>
            <a:off x="198437" y="2728119"/>
            <a:ext cx="6120130" cy="3733800"/>
          </a:xfrm>
          <a:prstGeom prst="rect">
            <a:avLst/>
          </a:prstGeom>
          <a:noFill/>
          <a:ln w="9525">
            <a:noFill/>
            <a:miter lim="800000"/>
            <a:headEnd/>
            <a:tailEnd/>
          </a:ln>
        </p:spPr>
      </p:pic>
      <p:sp>
        <p:nvSpPr>
          <p:cNvPr id="5" name="TextBox 4"/>
          <p:cNvSpPr txBox="1"/>
          <p:nvPr/>
        </p:nvSpPr>
        <p:spPr>
          <a:xfrm>
            <a:off x="6446837" y="3413919"/>
            <a:ext cx="3245583" cy="1384995"/>
          </a:xfrm>
          <a:prstGeom prst="rect">
            <a:avLst/>
          </a:prstGeom>
          <a:noFill/>
        </p:spPr>
        <p:txBody>
          <a:bodyPr wrap="square" rtlCol="0">
            <a:spAutoFit/>
          </a:bodyPr>
          <a:lstStyle/>
          <a:p>
            <a:pPr algn="r" rtl="1"/>
            <a:r>
              <a:rPr lang="fa-IR" sz="1200" dirty="0"/>
              <a:t>یکی از بزرگترین مزیت‌های سیستم جامع بازبینی وجود گزارش گیری قوی است که در شکل بالا مشاهده می‌کنید که تمامی فرایند هایی که روی یک اظهارنامه انجام شده با جزئیات و کاربر انجام دهنده کار و حتی تاریخ و ساعت انجام فرایند را می‌توان مشاهده کرد</a:t>
            </a:r>
            <a:r>
              <a:rPr lang="en-US" sz="1200" dirty="0"/>
              <a:t> </a:t>
            </a:r>
            <a:r>
              <a:rPr lang="fa-IR" sz="1200" dirty="0"/>
              <a:t>.</a:t>
            </a:r>
            <a:endParaRPr lang="en-US" sz="1200" dirty="0"/>
          </a:p>
          <a:p>
            <a:pPr algn="r" rtl="1"/>
            <a:endParaRPr lang="en-US" sz="1200" dirty="0"/>
          </a:p>
        </p:txBody>
      </p:sp>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506852" lvl="1" indent="0" algn="r" rtl="1">
              <a:buNone/>
            </a:pPr>
            <a:r>
              <a:rPr lang="fa-IR" sz="2000" b="1" i="1" dirty="0"/>
              <a:t>8- میز کار کارمند بایگانی بازبینی:</a:t>
            </a:r>
            <a:endParaRPr lang="en-US" sz="2000" b="1" i="1" dirty="0"/>
          </a:p>
          <a:p>
            <a:pPr marL="0" indent="0" algn="r" rtl="1">
              <a:buNone/>
            </a:pPr>
            <a:r>
              <a:rPr lang="fa-IR" sz="2400" dirty="0"/>
              <a:t>همان طور که قبلا اشاره شد هر کاربر سیستم جامع بازبینی هنگام ورود به سیستم میز کاری مخصوص به خود مشاهده می کند.</a:t>
            </a:r>
            <a:endParaRPr lang="en-US" sz="2400" dirty="0"/>
          </a:p>
          <a:p>
            <a:pPr marL="0" indent="0" algn="r" rtl="1">
              <a:buNone/>
            </a:pPr>
            <a:r>
              <a:rPr lang="fa-IR" sz="2400" dirty="0"/>
              <a:t>این میز کار شامل اعداد و ارقام مر بوط به کار کاربر و دسترسی های سریع مربوط می باشد.</a:t>
            </a:r>
            <a:endParaRPr lang="en-US" sz="2400" dirty="0"/>
          </a:p>
          <a:p>
            <a:pPr marL="0" indent="0" algn="r" rtl="1">
              <a:buNone/>
            </a:pPr>
            <a:r>
              <a:rPr lang="fa-IR" sz="2400" dirty="0"/>
              <a:t>یک کارمند بایگانی بازبینی در میز کار خود مواردی مانند آمار اظهارنامه های تحویل گرفته ، نامه های ارسال شده، نامه های بررسی نشده ، آمار تخصیص، آماری کلی از میز کار کارشناسان، موجودی بایگانی و کسری اظهارنامه  را میتواند ببیند.</a:t>
            </a:r>
            <a:endParaRPr lang="en-US" sz="2400" dirty="0"/>
          </a:p>
          <a:p>
            <a:pPr marL="0" indent="0" algn="r">
              <a:buNone/>
            </a:pPr>
            <a:endParaRPr lang="en-US" sz="2400" dirty="0"/>
          </a:p>
        </p:txBody>
      </p:sp>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13519"/>
            <a:ext cx="9642951" cy="6515435"/>
          </a:xfrm>
        </p:spPr>
        <p:txBody>
          <a:bodyPr/>
          <a:lstStyle/>
          <a:p>
            <a:pPr marL="0" lvl="0" indent="0" algn="just" rtl="1">
              <a:buNone/>
            </a:pPr>
            <a:r>
              <a:rPr lang="fa-I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وضعیت‌ها و </a:t>
            </a:r>
            <a:r>
              <a:rPr lang="fa-IR"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فرایندها</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a:t>
            </a:r>
          </a:p>
          <a:p>
            <a:pPr marL="0" lvl="0" indent="0" algn="just" rtl="1">
              <a:buNone/>
            </a:pPr>
            <a:endParaRPr lang="en-US" b="1" dirty="0">
              <a:cs typeface="B Nazanin" pitchFamily="2" charset="-78"/>
            </a:endParaRPr>
          </a:p>
          <a:p>
            <a:pPr marL="0" indent="0" algn="just" rtl="1">
              <a:buNone/>
            </a:pPr>
            <a:r>
              <a:rPr lang="fa-IR" sz="2000" dirty="0">
                <a:cs typeface="B Nazanin" pitchFamily="2" charset="-78"/>
              </a:rPr>
              <a:t>تمامی روند ها و وضعیت های ممکن برای یک اظهارنامه در سیستم جامع بازبینی در شکل-۱ آورده شده است همان‌طور که در شکل مشاهده می‌شود برای انجام یک فرایند باید حتماً در یک وضعیت خاص بود در غیر این صورت سیستم خطا گزارش می‌دهد.</a:t>
            </a:r>
            <a:endParaRPr lang="en-US" sz="2000" dirty="0">
              <a:cs typeface="B Nazanin" pitchFamily="2" charset="-78"/>
            </a:endParaRPr>
          </a:p>
          <a:p>
            <a:pPr marL="0" indent="0" algn="just" rtl="1">
              <a:buNone/>
            </a:pPr>
            <a:r>
              <a:rPr lang="en-US" sz="1800" dirty="0">
                <a:cs typeface="B Nazanin" pitchFamily="2" charset="-78"/>
              </a:rPr>
              <a:t>AR</a:t>
            </a:r>
            <a:r>
              <a:rPr lang="fa-IR" sz="1800" dirty="0">
                <a:cs typeface="B Nazanin" pitchFamily="2" charset="-78"/>
              </a:rPr>
              <a:t>=بایگانی بازبینی</a:t>
            </a:r>
            <a:endParaRPr lang="en-US" sz="1800" dirty="0">
              <a:cs typeface="B Nazanin" pitchFamily="2" charset="-78"/>
            </a:endParaRPr>
          </a:p>
          <a:p>
            <a:pPr marL="0" indent="0" algn="just" rtl="1">
              <a:buNone/>
            </a:pPr>
            <a:r>
              <a:rPr lang="en-US" sz="1800" dirty="0">
                <a:cs typeface="B Nazanin" pitchFamily="2" charset="-78"/>
              </a:rPr>
              <a:t>RA</a:t>
            </a:r>
            <a:r>
              <a:rPr lang="fa-IR" sz="1800" dirty="0">
                <a:cs typeface="B Nazanin" pitchFamily="2" charset="-78"/>
              </a:rPr>
              <a:t>=بایگانی راکد</a:t>
            </a:r>
            <a:endParaRPr lang="en-US" sz="1800" dirty="0">
              <a:cs typeface="B Nazanin" pitchFamily="2" charset="-78"/>
            </a:endParaRPr>
          </a:p>
          <a:p>
            <a:pPr marL="0" indent="0" algn="just" rtl="1">
              <a:buNone/>
            </a:pPr>
            <a:r>
              <a:rPr lang="en-US" sz="1800" dirty="0">
                <a:cs typeface="B Nazanin" pitchFamily="2" charset="-78"/>
              </a:rPr>
              <a:t>CO</a:t>
            </a:r>
            <a:r>
              <a:rPr lang="fa-IR" sz="1800" dirty="0">
                <a:cs typeface="B Nazanin" pitchFamily="2" charset="-78"/>
              </a:rPr>
              <a:t>=دفتر کوتاژ</a:t>
            </a:r>
            <a:endParaRPr lang="en-US" sz="1800" dirty="0">
              <a:cs typeface="B Nazanin" pitchFamily="2" charset="-78"/>
            </a:endParaRPr>
          </a:p>
          <a:p>
            <a:pPr marL="0" indent="0" algn="just" rtl="1">
              <a:buNone/>
            </a:pPr>
            <a:r>
              <a:rPr lang="en-US" sz="1800" dirty="0">
                <a:cs typeface="B Nazanin" pitchFamily="2" charset="-78"/>
              </a:rPr>
              <a:t>Class</a:t>
            </a:r>
            <a:r>
              <a:rPr lang="fa-IR" sz="1800" dirty="0">
                <a:cs typeface="B Nazanin" pitchFamily="2" charset="-78"/>
              </a:rPr>
              <a:t>=ثبت کلاسه</a:t>
            </a:r>
            <a:endParaRPr lang="en-US" sz="1800" dirty="0">
              <a:cs typeface="B Nazanin" pitchFamily="2" charset="-78"/>
            </a:endParaRPr>
          </a:p>
          <a:p>
            <a:pPr marL="0" indent="0" algn="just">
              <a:buNone/>
            </a:pPr>
            <a:endParaRPr lang="en-US" dirty="0">
              <a:cs typeface="B Nazanin" pitchFamily="2" charset="-78"/>
            </a:endParaRPr>
          </a:p>
        </p:txBody>
      </p:sp>
      <p:pic>
        <p:nvPicPr>
          <p:cNvPr id="5" name="Picture" descr="A description..."/>
          <p:cNvPicPr/>
          <p:nvPr/>
        </p:nvPicPr>
        <p:blipFill>
          <a:blip r:embed="rId2"/>
          <a:srcRect/>
          <a:stretch>
            <a:fillRect/>
          </a:stretch>
        </p:blipFill>
        <p:spPr bwMode="auto">
          <a:xfrm>
            <a:off x="122237" y="2118519"/>
            <a:ext cx="7543800" cy="5334000"/>
          </a:xfrm>
          <a:prstGeom prst="rect">
            <a:avLst/>
          </a:prstGeom>
          <a:noFill/>
          <a:ln w="9525">
            <a:noFill/>
            <a:miter lim="800000"/>
            <a:headEnd/>
            <a:tailEnd/>
          </a:ln>
        </p:spPr>
      </p:pic>
    </p:spTree>
    <p:extLst>
      <p:ext uri="{BB962C8B-B14F-4D97-AF65-F5344CB8AC3E}">
        <p14:creationId xmlns:p14="http://schemas.microsoft.com/office/powerpoint/2010/main" val="2933425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13519"/>
            <a:ext cx="9642951" cy="6515435"/>
          </a:xfrm>
        </p:spPr>
        <p:txBody>
          <a:bodyPr>
            <a:normAutofit/>
          </a:bodyPr>
          <a:lstStyle/>
          <a:p>
            <a:pPr marL="0" lvl="0" indent="0" algn="r" rtl="1">
              <a:buNone/>
            </a:pPr>
            <a:r>
              <a:rPr lang="fa-IR" sz="2000" b="1" dirty="0"/>
              <a:t>مدیریت</a:t>
            </a:r>
            <a:endParaRPr lang="en-US" sz="2000" b="1" dirty="0"/>
          </a:p>
          <a:p>
            <a:pPr marL="0" indent="0" algn="r" rtl="1">
              <a:buNone/>
            </a:pPr>
            <a:r>
              <a:rPr lang="fa-IR" sz="2000" dirty="0"/>
              <a:t>مدیریت به همه منوها دسترسی دارد. یک منوی اختصاصی مدیریت هم در نظر گرفته شده است. که شامل زیرمنوهای زیر است:</a:t>
            </a:r>
            <a:endParaRPr lang="en-US" sz="2000" dirty="0"/>
          </a:p>
          <a:p>
            <a:pPr marL="0" indent="0" algn="r" rtl="1">
              <a:buNone/>
            </a:pPr>
            <a:r>
              <a:rPr lang="en-US" sz="2000" dirty="0"/>
              <a:t>1 </a:t>
            </a:r>
            <a:r>
              <a:rPr lang="fa-IR" sz="2000" dirty="0"/>
              <a:t>-   بانک عناوین</a:t>
            </a:r>
            <a:endParaRPr lang="en-US" sz="2000" dirty="0"/>
          </a:p>
          <a:p>
            <a:pPr marL="0" indent="0" algn="r" rtl="1">
              <a:buNone/>
            </a:pPr>
            <a:r>
              <a:rPr lang="en-US" sz="2000" dirty="0"/>
              <a:t>2</a:t>
            </a:r>
            <a:r>
              <a:rPr lang="fa-IR" sz="2000" dirty="0"/>
              <a:t>-   کارمندان</a:t>
            </a:r>
            <a:endParaRPr lang="en-US" sz="2000" dirty="0"/>
          </a:p>
          <a:p>
            <a:pPr marL="0" indent="0" algn="r" rtl="1">
              <a:buNone/>
            </a:pPr>
            <a:r>
              <a:rPr lang="en-US" sz="2000" dirty="0"/>
              <a:t>3</a:t>
            </a:r>
            <a:r>
              <a:rPr lang="fa-IR" sz="2000" dirty="0"/>
              <a:t>-   اصلاح کوتاژ</a:t>
            </a:r>
            <a:endParaRPr lang="en-US" sz="2000" dirty="0"/>
          </a:p>
          <a:p>
            <a:pPr marL="0" indent="0" algn="r" rtl="1">
              <a:buNone/>
            </a:pPr>
            <a:r>
              <a:rPr lang="en-US" sz="2000" dirty="0"/>
              <a:t>4</a:t>
            </a:r>
            <a:r>
              <a:rPr lang="fa-IR" sz="2000" dirty="0"/>
              <a:t>-   تایید کارشناسی</a:t>
            </a:r>
            <a:endParaRPr lang="en-US" sz="2000" dirty="0"/>
          </a:p>
          <a:p>
            <a:pPr marL="0" indent="0" algn="r" rtl="1">
              <a:buNone/>
            </a:pPr>
            <a:r>
              <a:rPr lang="en-US" sz="2000" dirty="0"/>
              <a:t>5</a:t>
            </a:r>
            <a:r>
              <a:rPr lang="fa-IR" sz="2000" dirty="0"/>
              <a:t>-   مدیریت تخصیص</a:t>
            </a:r>
            <a:endParaRPr lang="en-US" sz="2000" dirty="0"/>
          </a:p>
          <a:p>
            <a:pPr marL="0" indent="0" algn="r" rtl="1">
              <a:buNone/>
            </a:pPr>
            <a:r>
              <a:rPr lang="fa-IR" sz="2000" dirty="0"/>
              <a:t>6-   لغو وصول اظهارنامه</a:t>
            </a:r>
            <a:endParaRPr lang="en-US" sz="2000" dirty="0"/>
          </a:p>
        </p:txBody>
      </p:sp>
      <p:pic>
        <p:nvPicPr>
          <p:cNvPr id="4" name="Picture" descr="A description..."/>
          <p:cNvPicPr/>
          <p:nvPr/>
        </p:nvPicPr>
        <p:blipFill>
          <a:blip r:embed="rId2"/>
          <a:srcRect/>
          <a:stretch>
            <a:fillRect/>
          </a:stretch>
        </p:blipFill>
        <p:spPr bwMode="auto">
          <a:xfrm>
            <a:off x="8067674" y="3871119"/>
            <a:ext cx="1582420" cy="2426335"/>
          </a:xfrm>
          <a:prstGeom prst="rect">
            <a:avLst/>
          </a:prstGeom>
          <a:noFill/>
          <a:ln w="9525">
            <a:noFill/>
            <a:miter lim="800000"/>
            <a:headEnd/>
            <a:tailEnd/>
          </a:ln>
        </p:spPr>
      </p:pic>
      <p:pic>
        <p:nvPicPr>
          <p:cNvPr id="5" name="Picture" descr="A description..."/>
          <p:cNvPicPr/>
          <p:nvPr/>
        </p:nvPicPr>
        <p:blipFill>
          <a:blip r:embed="rId3"/>
          <a:srcRect/>
          <a:stretch>
            <a:fillRect/>
          </a:stretch>
        </p:blipFill>
        <p:spPr bwMode="auto">
          <a:xfrm>
            <a:off x="343534" y="1661319"/>
            <a:ext cx="6120130" cy="4316095"/>
          </a:xfrm>
          <a:prstGeom prst="rect">
            <a:avLst/>
          </a:prstGeom>
          <a:noFill/>
          <a:ln w="9525">
            <a:noFill/>
            <a:miter lim="800000"/>
            <a:headEnd/>
            <a:tailEnd/>
          </a:ln>
        </p:spPr>
      </p:pic>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89719"/>
            <a:ext cx="9642951" cy="6439235"/>
          </a:xfrm>
        </p:spPr>
        <p:txBody>
          <a:bodyPr>
            <a:noAutofit/>
          </a:bodyPr>
          <a:lstStyle/>
          <a:p>
            <a:pPr marL="506852" lvl="1" indent="0" algn="r" rtl="1">
              <a:buNone/>
            </a:pPr>
            <a:r>
              <a:rPr lang="fa-IR" sz="2000" b="1" i="1" dirty="0"/>
              <a:t>بانک عناوین</a:t>
            </a:r>
            <a:endParaRPr lang="en-US" sz="2000" b="1" i="1" dirty="0"/>
          </a:p>
          <a:p>
            <a:pPr marL="0" indent="0" algn="r" rtl="1">
              <a:buNone/>
            </a:pPr>
            <a:r>
              <a:rPr lang="fa-IR" sz="2400" dirty="0"/>
              <a:t>این صفحه برای مدیریت </a:t>
            </a:r>
            <a:r>
              <a:rPr lang="fa-IR" sz="2400" b="1" dirty="0"/>
              <a:t>عناوین ارسال</a:t>
            </a:r>
            <a:r>
              <a:rPr lang="fa-IR" sz="2400" dirty="0"/>
              <a:t> به کار می رود. در این صفحه مدیر می تواند عناوین را اضافه و یا حذف کند. این عناوین در قسمت ارسال اظهار اظهارنامه کاربرد خواهند داشت.  در قسمت ارسال اظهارنامه، مسئول بایگانی بازبینی این عناوین را مشاهده خواهد کرد و نامه را به یکی از این عناوین ارسال خواهد کرد. در ضمن عنوان ارسال در گزارش گیری کوتاژ هم خواهد آمد.</a:t>
            </a:r>
            <a:endParaRPr lang="en-US" sz="2400" dirty="0"/>
          </a:p>
          <a:p>
            <a:pPr marL="0" indent="0" algn="r" rtl="1">
              <a:buNone/>
            </a:pPr>
            <a:r>
              <a:rPr lang="fa-IR" sz="2400" dirty="0"/>
              <a:t>بنابراین در صورتی که کارمند بایگانی یا کارمند بایگانی راکد یکی از این عناوین را در فرم ارسال وارد کند آن عنوان دیگر قابل حذف نخواهد بود. ولی امکان تغییر توضیحات عنوان هنوز وجود دارد.</a:t>
            </a:r>
            <a:endParaRPr lang="en-US" sz="2400" dirty="0"/>
          </a:p>
          <a:p>
            <a:pPr marL="0" indent="0" algn="r">
              <a:buNone/>
            </a:pPr>
            <a:endParaRPr lang="en-US" sz="2000" dirty="0"/>
          </a:p>
        </p:txBody>
      </p:sp>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594519"/>
            <a:ext cx="9642951" cy="6134435"/>
          </a:xfrm>
        </p:spPr>
        <p:txBody>
          <a:bodyPr>
            <a:normAutofit/>
          </a:bodyPr>
          <a:lstStyle/>
          <a:p>
            <a:pPr marL="506852" lvl="1" indent="0" algn="r" rtl="1">
              <a:buNone/>
            </a:pPr>
            <a:r>
              <a:rPr lang="fa-IR" sz="1800" b="1" i="1" dirty="0"/>
              <a:t>کارمندان</a:t>
            </a:r>
            <a:endParaRPr lang="en-US" sz="1800" b="1" i="1" dirty="0"/>
          </a:p>
          <a:p>
            <a:pPr marL="0" indent="0" algn="r" rtl="1">
              <a:buNone/>
            </a:pPr>
            <a:r>
              <a:rPr lang="fa-IR" sz="2000" dirty="0"/>
              <a:t>شامل سه قسمت </a:t>
            </a:r>
            <a:r>
              <a:rPr lang="fa-IR" sz="2000" dirty="0" smtClean="0"/>
              <a:t>است:</a:t>
            </a:r>
            <a:endParaRPr lang="en-US" sz="2000" dirty="0"/>
          </a:p>
          <a:p>
            <a:pPr marL="1013704" lvl="2" indent="0" algn="r" rtl="1">
              <a:buNone/>
            </a:pPr>
            <a:r>
              <a:rPr lang="fa-IR" sz="1600" dirty="0"/>
              <a:t>قسمت اول-لیست کارشناسان</a:t>
            </a:r>
            <a:endParaRPr lang="en-US" sz="1800" b="1" dirty="0"/>
          </a:p>
          <a:p>
            <a:pPr marL="0" indent="0" algn="r" rtl="1">
              <a:buNone/>
            </a:pPr>
            <a:r>
              <a:rPr lang="fa-IR" sz="2000" dirty="0"/>
              <a:t>اطلاعاتی از همه کارشناسان و وضعیت آنها(مشغول کار، مرخصی، و غیرفعال) و تعداد اظهارنامه های در دست کارشناسی هر کارشناس را نشان می دهد. مدیر با کلیک بر روی علامت ذره بین ر مقابل اسم هر کارشناس می تواند لیست اظهارنامه های آن کارشناس را مشاهده کند. </a:t>
            </a:r>
            <a:endParaRPr lang="en-US" sz="2000" dirty="0"/>
          </a:p>
        </p:txBody>
      </p:sp>
      <p:pic>
        <p:nvPicPr>
          <p:cNvPr id="4" name="Picture" descr="A description..."/>
          <p:cNvPicPr/>
          <p:nvPr/>
        </p:nvPicPr>
        <p:blipFill>
          <a:blip r:embed="rId2"/>
          <a:srcRect/>
          <a:stretch>
            <a:fillRect/>
          </a:stretch>
        </p:blipFill>
        <p:spPr bwMode="auto">
          <a:xfrm>
            <a:off x="2015172" y="2880519"/>
            <a:ext cx="6120130" cy="3915410"/>
          </a:xfrm>
          <a:prstGeom prst="rect">
            <a:avLst/>
          </a:prstGeom>
          <a:noFill/>
          <a:ln w="9525">
            <a:noFill/>
            <a:miter lim="800000"/>
            <a:headEnd/>
            <a:tailEnd/>
          </a:ln>
        </p:spPr>
      </p:pic>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89719"/>
            <a:ext cx="9642951" cy="6439235"/>
          </a:xfrm>
        </p:spPr>
        <p:txBody>
          <a:bodyPr>
            <a:normAutofit/>
          </a:bodyPr>
          <a:lstStyle/>
          <a:p>
            <a:pPr marL="1013704" lvl="2" indent="0" algn="r" rtl="1">
              <a:buNone/>
            </a:pPr>
            <a:r>
              <a:rPr lang="fa-IR" sz="2000" dirty="0"/>
              <a:t>قسمت دوم-سایر کارمندان بازبینی</a:t>
            </a:r>
            <a:endParaRPr lang="en-US" sz="2400" b="1" dirty="0"/>
          </a:p>
          <a:p>
            <a:pPr marL="0" indent="0" algn="r" rtl="1">
              <a:buNone/>
            </a:pPr>
            <a:r>
              <a:rPr lang="fa-IR" sz="2000" dirty="0"/>
              <a:t>سایر کارمندان بازبینی اعم از کارمندان دفتر کوتاژ، بایگانی، بایگانی راکد، مکاتبات و ... است.</a:t>
            </a:r>
            <a:endParaRPr lang="en-US" sz="2000" dirty="0"/>
          </a:p>
        </p:txBody>
      </p:sp>
      <p:pic>
        <p:nvPicPr>
          <p:cNvPr id="4" name="Picture" descr="A description..."/>
          <p:cNvPicPr/>
          <p:nvPr/>
        </p:nvPicPr>
        <p:blipFill>
          <a:blip r:embed="rId2"/>
          <a:srcRect/>
          <a:stretch>
            <a:fillRect/>
          </a:stretch>
        </p:blipFill>
        <p:spPr bwMode="auto">
          <a:xfrm>
            <a:off x="2530157" y="2022952"/>
            <a:ext cx="5090160" cy="3543935"/>
          </a:xfrm>
          <a:prstGeom prst="rect">
            <a:avLst/>
          </a:prstGeom>
          <a:noFill/>
          <a:ln w="9525">
            <a:noFill/>
            <a:miter lim="800000"/>
            <a:headEnd/>
            <a:tailEnd/>
          </a:ln>
        </p:spPr>
      </p:pic>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1013704" lvl="2" indent="0" algn="r" rtl="1">
              <a:buNone/>
            </a:pPr>
            <a:r>
              <a:rPr lang="fa-IR" sz="1600" dirty="0"/>
              <a:t>قسمت سوم- غیرفعال کردن کارشناس</a:t>
            </a:r>
            <a:endParaRPr lang="en-US" sz="1800" b="1" dirty="0"/>
          </a:p>
          <a:p>
            <a:pPr marL="0" indent="0" algn="r" rtl="1">
              <a:buNone/>
            </a:pPr>
            <a:r>
              <a:rPr lang="fa-IR" sz="2000" dirty="0"/>
              <a:t>در این قسمت می تواند یک کارشناس را به مدت طولانی غیرفعال کند یا دوباره فعال نماید. مدیر در قسمت تنظیمات می تواند تصمیم بگیرد که کارشناسان غیرفعال در لیست کارشناسان قابل مشاهده باشد یا نه.</a:t>
            </a:r>
            <a:endParaRPr lang="en-US" sz="2000" dirty="0"/>
          </a:p>
          <a:p>
            <a:pPr marL="0" indent="0" algn="r" rtl="1">
              <a:buNone/>
            </a:pPr>
            <a:r>
              <a:rPr lang="fa-IR" sz="2000" dirty="0"/>
              <a:t>لازم به ذکر است که اگر کارشناس مورد نظر حداقل یک اظهارنامه در دست کارشناسی داشته باشد نمی توان آن را غیرفعال کرد.</a:t>
            </a:r>
            <a:endParaRPr lang="en-US" sz="2000" dirty="0"/>
          </a:p>
          <a:p>
            <a:pPr marL="0" indent="0" algn="r">
              <a:buNone/>
            </a:pPr>
            <a:endParaRPr lang="en-US" sz="2000" dirty="0"/>
          </a:p>
        </p:txBody>
      </p:sp>
      <p:pic>
        <p:nvPicPr>
          <p:cNvPr id="4" name="Picture" descr="A description..."/>
          <p:cNvPicPr/>
          <p:nvPr/>
        </p:nvPicPr>
        <p:blipFill>
          <a:blip r:embed="rId2"/>
          <a:srcRect/>
          <a:stretch>
            <a:fillRect/>
          </a:stretch>
        </p:blipFill>
        <p:spPr bwMode="auto">
          <a:xfrm>
            <a:off x="2015172" y="2993866"/>
            <a:ext cx="6120130" cy="1602105"/>
          </a:xfrm>
          <a:prstGeom prst="rect">
            <a:avLst/>
          </a:prstGeom>
          <a:noFill/>
          <a:ln w="9525">
            <a:noFill/>
            <a:miter lim="800000"/>
            <a:headEnd/>
            <a:tailEnd/>
          </a:ln>
        </p:spPr>
      </p:pic>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89719"/>
            <a:ext cx="9642951" cy="6439235"/>
          </a:xfrm>
        </p:spPr>
        <p:txBody>
          <a:bodyPr>
            <a:normAutofit/>
          </a:bodyPr>
          <a:lstStyle/>
          <a:p>
            <a:pPr marL="506852" lvl="1" indent="0" algn="r" rtl="1">
              <a:buNone/>
            </a:pPr>
            <a:r>
              <a:rPr lang="fa-IR" sz="1600" b="1" i="1" dirty="0"/>
              <a:t>اصلاح کوتاژ</a:t>
            </a:r>
            <a:endParaRPr lang="en-US" sz="1600" b="1" i="1" dirty="0"/>
          </a:p>
          <a:p>
            <a:pPr marL="0" indent="0" algn="r" rtl="1">
              <a:buNone/>
            </a:pPr>
            <a:r>
              <a:rPr lang="fa-IR" sz="1800" dirty="0"/>
              <a:t>در دفتر کوتاز ممکن است کوتاژ اشتباه در سیستم ثبت شود و این کوتاژ اشتباه به واحدهای دیگر ارسال شده باشد. سیستم بازبینی باید این امکان را به مدیر بدهد که اظهارنامه هایی را که کوتاژ آنها اشتباه خورده تصحیح کند.  فرآیند اصلاح کوتاژ در گزارش اظهارنامه خواهد آمد</a:t>
            </a:r>
            <a:r>
              <a:rPr lang="fa-IR" sz="1800" dirty="0" smtClean="0"/>
              <a:t>.</a:t>
            </a:r>
            <a:endParaRPr lang="en-US" sz="1800" dirty="0"/>
          </a:p>
        </p:txBody>
      </p:sp>
      <p:pic>
        <p:nvPicPr>
          <p:cNvPr id="4" name="Picture" descr="A description..."/>
          <p:cNvPicPr/>
          <p:nvPr/>
        </p:nvPicPr>
        <p:blipFill>
          <a:blip r:embed="rId2"/>
          <a:srcRect/>
          <a:stretch>
            <a:fillRect/>
          </a:stretch>
        </p:blipFill>
        <p:spPr bwMode="auto">
          <a:xfrm>
            <a:off x="2015172" y="2686527"/>
            <a:ext cx="6120130" cy="2216785"/>
          </a:xfrm>
          <a:prstGeom prst="rect">
            <a:avLst/>
          </a:prstGeom>
          <a:noFill/>
          <a:ln w="9525">
            <a:noFill/>
            <a:miter lim="800000"/>
            <a:headEnd/>
            <a:tailEnd/>
          </a:ln>
        </p:spPr>
      </p:pic>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0" indent="0" algn="r" rtl="1">
              <a:buNone/>
            </a:pPr>
            <a:r>
              <a:rPr lang="fa-IR" sz="1600" b="1" dirty="0"/>
              <a:t>تایید کارشناسی:</a:t>
            </a:r>
            <a:endParaRPr lang="en-US" sz="1600" dirty="0"/>
          </a:p>
        </p:txBody>
      </p:sp>
      <p:pic>
        <p:nvPicPr>
          <p:cNvPr id="4" name="Picture" descr="A description..."/>
          <p:cNvPicPr/>
          <p:nvPr/>
        </p:nvPicPr>
        <p:blipFill>
          <a:blip r:embed="rId2"/>
          <a:srcRect/>
          <a:stretch>
            <a:fillRect/>
          </a:stretch>
        </p:blipFill>
        <p:spPr bwMode="auto">
          <a:xfrm>
            <a:off x="122237" y="137319"/>
            <a:ext cx="6120130" cy="1769745"/>
          </a:xfrm>
          <a:prstGeom prst="rect">
            <a:avLst/>
          </a:prstGeom>
          <a:noFill/>
          <a:ln w="9525">
            <a:noFill/>
            <a:miter lim="800000"/>
            <a:headEnd/>
            <a:tailEnd/>
          </a:ln>
        </p:spPr>
      </p:pic>
      <p:sp>
        <p:nvSpPr>
          <p:cNvPr id="5" name="TextBox 4"/>
          <p:cNvSpPr txBox="1"/>
          <p:nvPr/>
        </p:nvSpPr>
        <p:spPr>
          <a:xfrm>
            <a:off x="6751637" y="1508919"/>
            <a:ext cx="2895600" cy="2092881"/>
          </a:xfrm>
          <a:prstGeom prst="rect">
            <a:avLst/>
          </a:prstGeom>
          <a:noFill/>
        </p:spPr>
        <p:txBody>
          <a:bodyPr wrap="square" rtlCol="0">
            <a:spAutoFit/>
          </a:bodyPr>
          <a:lstStyle/>
          <a:p>
            <a:pPr algn="r" rtl="1"/>
            <a:r>
              <a:rPr lang="fa-IR" sz="1000" dirty="0"/>
              <a:t>اگر اظهارنامه ای طی فرآیند کارشناسی مشکل دار تشخیص داده شود نیاز به تایید مدیر دارد. بنابراین در این قسمت لیست اظهارنامه های در انتظار تایید مدیر آورده می شود تا مدیر آنها را تایید کند. با تایید مدیر، اظهارنامه به واحد مکاتبات فرستاده می شود. در صورت عدم تایید مدیر اظهارنامه در حالت عدم تایید قرار می گیرد.</a:t>
            </a:r>
            <a:endParaRPr lang="en-US" sz="1000" dirty="0"/>
          </a:p>
          <a:p>
            <a:pPr algn="r" rtl="1"/>
            <a:r>
              <a:rPr lang="fa-IR" sz="1000" dirty="0"/>
              <a:t>در حالت عدم تایید مدیر می تواند نظر خود را به تایید تغییر دهد که نیازی به کارشناسی مجدد نیست. اگر مدیر نظر خود را تغییر نداد، اظهارنامه دوباره به کارشناس بازگردانده می شود تا کارشناسی مجدد انجام شود. </a:t>
            </a:r>
            <a:endParaRPr lang="en-US" sz="1000" dirty="0"/>
          </a:p>
          <a:p>
            <a:pPr algn="r"/>
            <a:endParaRPr lang="en-US" sz="1000" dirty="0"/>
          </a:p>
        </p:txBody>
      </p:sp>
      <p:pic>
        <p:nvPicPr>
          <p:cNvPr id="6" name="Picture" descr="A description..."/>
          <p:cNvPicPr/>
          <p:nvPr/>
        </p:nvPicPr>
        <p:blipFill>
          <a:blip r:embed="rId3"/>
          <a:srcRect/>
          <a:stretch>
            <a:fillRect/>
          </a:stretch>
        </p:blipFill>
        <p:spPr bwMode="auto">
          <a:xfrm>
            <a:off x="268287" y="2880519"/>
            <a:ext cx="5828030" cy="2264410"/>
          </a:xfrm>
          <a:prstGeom prst="rect">
            <a:avLst/>
          </a:prstGeom>
          <a:noFill/>
          <a:ln w="9525">
            <a:noFill/>
            <a:miter lim="800000"/>
            <a:headEnd/>
            <a:tailEnd/>
          </a:ln>
        </p:spPr>
      </p:pic>
    </p:spTree>
    <p:extLst>
      <p:ext uri="{BB962C8B-B14F-4D97-AF65-F5344CB8AC3E}">
        <p14:creationId xmlns:p14="http://schemas.microsoft.com/office/powerpoint/2010/main" val="1421923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38138" y="366713"/>
            <a:ext cx="9642475" cy="3032393"/>
          </a:xfrm>
          <a:prstGeom prst="rect">
            <a:avLst/>
          </a:prstGeom>
          <a:noFill/>
        </p:spPr>
        <p:txBody>
          <a:bodyPr wrap="square" rtlCol="0">
            <a:spAutoFit/>
          </a:bodyPr>
          <a:lstStyle/>
          <a:p>
            <a:pPr algn="r" rtl="1"/>
            <a:r>
              <a:rPr lang="fa-IR" sz="1400" b="1" dirty="0"/>
              <a:t>مزیت:</a:t>
            </a:r>
            <a:r>
              <a:rPr lang="fa-IR" sz="1400" dirty="0"/>
              <a:t> ممکن است تخصیص یک اظهارنامه که به صورت تصادفی به کارشناسی از بین کارشناسان مشغول کار،  تخصیص داده می شود اشتباه صورت بگیرد. یعنی مدیر، مرخصی یک کارشناس را در سیستم ثبت نکند و عمل تخصیص به آن کارشناس انجام شود. این تخصیص باید توسط مدیر لغو شده و دوباره توسط کارمند بایگانی به صورت تصادفی به کارشناسی دیگر تخصیص داده شود. بنابراین باید امکان لغو تخصیص به مدیر داده شود.</a:t>
            </a:r>
            <a:endParaRPr lang="en-US" sz="1400" dirty="0"/>
          </a:p>
          <a:p>
            <a:pPr algn="r" rtl="1"/>
            <a:r>
              <a:rPr lang="fa-IR" sz="1400" b="1" dirty="0"/>
              <a:t>حفاظت: </a:t>
            </a:r>
            <a:r>
              <a:rPr lang="fa-IR" sz="1400" dirty="0"/>
              <a:t>امکان لغو تخصیص توسط سیستم محافظت می شود. مدیر در هر مرحله ای نمی تواند تخصیص را لغو کند. مثلا در صورتی که اظهارنامه به کارشناسی تخصیص شده و توسط آن کارشناس بازبینی شده باشد امکان لغو تخصیص وجود ندارد. در این حالت اگر بازبینی بدون مشکل اعلام شود، اظهارنامه  بدون تایید مدیر به بایگانی ارسال خواهد شد. در صورتی که بازبینی توسط کارشناس مذکور، مشکل دار اعلام شود نیاز به تایید مدیر است که با تایید مدیر به بخش مکاتبات ارسال خواهد شد. در صورتی که مدیر، کارشناسی انجام شده را تایید نکند، کارشناس باید دوباره اظهارنامه را کارشناسی نماید. در کلیه مراحل فوق، امکان لغو کردن تخصیص یا تخصیص اظهارنامه به کارشناس دیگر نخواهد بود.</a:t>
            </a:r>
            <a:endParaRPr lang="en-US" sz="1400" dirty="0"/>
          </a:p>
          <a:p>
            <a:pPr algn="r" rtl="1"/>
            <a:r>
              <a:rPr lang="fa-IR" sz="1400" dirty="0"/>
              <a:t>ممکن است مدیر چند بار تخصیص را لغو کند و دوباره عمل تخصیص توسط کارمند بایگانی انجام شود. اگر عمل لغو تخصیص بیش از یک بار انجام شود در سوابق مدیر ثبت می شود و در میزکار او نشان داده می شود.</a:t>
            </a:r>
            <a:endParaRPr lang="en-US" sz="1400" dirty="0"/>
          </a:p>
          <a:p>
            <a:pPr algn="r"/>
            <a:endParaRPr lang="en-US" sz="1400" dirty="0"/>
          </a:p>
        </p:txBody>
      </p:sp>
      <p:pic>
        <p:nvPicPr>
          <p:cNvPr id="5" name="Picture" descr="A description..."/>
          <p:cNvPicPr/>
          <p:nvPr/>
        </p:nvPicPr>
        <p:blipFill>
          <a:blip r:embed="rId2"/>
          <a:srcRect/>
          <a:stretch>
            <a:fillRect/>
          </a:stretch>
        </p:blipFill>
        <p:spPr bwMode="auto">
          <a:xfrm>
            <a:off x="960437" y="3663792"/>
            <a:ext cx="6120130" cy="3899535"/>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7086600"/>
          </a:xfrm>
        </p:spPr>
        <p:txBody>
          <a:bodyPr>
            <a:noAutofit/>
          </a:bodyPr>
          <a:lstStyle/>
          <a:p>
            <a:pPr marL="506852" lvl="1" indent="0" algn="r" rtl="1">
              <a:buNone/>
            </a:pPr>
            <a:r>
              <a:rPr lang="fa-IR" sz="1600" b="1" i="1" dirty="0"/>
              <a:t>تعیین جانشین:</a:t>
            </a:r>
            <a:endParaRPr lang="en-US" sz="1600" b="1" i="1" dirty="0"/>
          </a:p>
          <a:p>
            <a:pPr marL="0" indent="0" algn="r" rtl="1">
              <a:buNone/>
            </a:pPr>
            <a:r>
              <a:rPr lang="fa-IR" sz="1800" dirty="0"/>
              <a:t>مدیر بازبینی می تواند یک یا چند جانشین برای پیگیری و انجام کارها تعیین کند و اختیارات خاصی به آنها تفویض نماید. در حالت پیش فرض جانشین مدیر می تواند همه اختیارات مدیر را داشته باشد مگر اینکه مدیر بعضی اختیارات را در صفحه تنظیمات غیرفعال نماید.</a:t>
            </a:r>
            <a:endParaRPr lang="en-US" sz="1800" dirty="0"/>
          </a:p>
          <a:p>
            <a:pPr marL="0" indent="0" algn="r" rtl="1">
              <a:buNone/>
            </a:pPr>
            <a:r>
              <a:rPr lang="fa-IR" sz="1800" dirty="0"/>
              <a:t>مدیر بازبینی هر زمان که اراده کند می تواند یک جانشین را فعال یا غیرفعال نماید. در صورت فعال کردن جانشین، مدت زمان فعالیت را در سیستم وارد می کند. جانشین مورد نظر طی مدت زمان ثبت شده مسئولیت را بر عهده خواهد داشت و پس از آن به صورت خودکار در سیستم غیرفعال خواهد شد.</a:t>
            </a:r>
            <a:endParaRPr lang="en-US" sz="1800" dirty="0"/>
          </a:p>
          <a:p>
            <a:pPr marL="0" indent="0" algn="r" rtl="1">
              <a:buNone/>
            </a:pPr>
            <a:r>
              <a:rPr lang="fa-IR" sz="1800" dirty="0"/>
              <a:t>لازم به ذکر است کارهایی که جانشین مدیر در سیستم انجام می دهد به نام خود او در گردش کاری اظهارنامه قابل مشاهده است.</a:t>
            </a:r>
            <a:endParaRPr lang="en-US" sz="1800" dirty="0"/>
          </a:p>
          <a:p>
            <a:pPr marL="506852" lvl="1" indent="0" algn="r" rtl="1">
              <a:buNone/>
            </a:pPr>
            <a:r>
              <a:rPr lang="fa-IR" sz="1600" b="1" i="1" dirty="0"/>
              <a:t>تنظیمات:</a:t>
            </a:r>
            <a:endParaRPr lang="en-US" sz="1600" b="1" i="1" dirty="0"/>
          </a:p>
          <a:p>
            <a:pPr marL="0" indent="0" algn="r" rtl="1">
              <a:buNone/>
            </a:pPr>
            <a:r>
              <a:rPr lang="fa-IR" sz="1800" dirty="0"/>
              <a:t>این قسمت برای راحتی کاربری مدیر طراحی شده است. </a:t>
            </a:r>
            <a:endParaRPr lang="en-US" sz="1800" dirty="0"/>
          </a:p>
          <a:p>
            <a:pPr marL="0" indent="0" algn="r" rtl="1">
              <a:buNone/>
            </a:pPr>
            <a:r>
              <a:rPr lang="fa-IR" sz="1800" dirty="0"/>
              <a:t>مدیر می تواند نمایش یا عدم نمایش کارشناسان غیرفعال در لیست کارشناسان را تعیین کند.</a:t>
            </a:r>
            <a:endParaRPr lang="en-US" sz="1800" dirty="0"/>
          </a:p>
          <a:p>
            <a:pPr marL="0" indent="0" algn="r" rtl="1">
              <a:buNone/>
            </a:pPr>
            <a:r>
              <a:rPr lang="fa-IR" sz="1800" dirty="0"/>
              <a:t>مدیر می تواند میز کار خود را تنظیم کند که چه گزارش هایی در میز کار نشان داده  شود.</a:t>
            </a:r>
            <a:endParaRPr lang="en-US" sz="1800" dirty="0"/>
          </a:p>
          <a:p>
            <a:pPr marL="0" indent="0" algn="r" rtl="1">
              <a:buNone/>
            </a:pPr>
            <a:r>
              <a:rPr lang="fa-IR" sz="1800" dirty="0"/>
              <a:t>مدیر می تواند مدت زمان هشدار برای اظهارنامه های مفقودی دفتر کوتاژ را تنظیم کند. در حالت عادی اگر اظهارنامه ای توسط دفتر کوتاژ وصول شود و تا مدت زمان </a:t>
            </a:r>
            <a:r>
              <a:rPr lang="en-US" sz="1800" dirty="0"/>
              <a:t>4</a:t>
            </a:r>
            <a:r>
              <a:rPr lang="fa-IR" sz="1800" dirty="0"/>
              <a:t> روز به بایگانی تحویل داده نشود جزو اظهارنامه های مفقودی دفتر کوتاژ محسوب می شود و مدیر باید این اظهارنامه ها را از دفتر کوتاژ پیگیری نماید</a:t>
            </a:r>
            <a:r>
              <a:rPr lang="fa-IR" sz="1800" dirty="0" smtClean="0"/>
              <a:t>.</a:t>
            </a:r>
          </a:p>
        </p:txBody>
      </p:sp>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lstStyle/>
          <a:p>
            <a:pPr marL="506852" lvl="1" indent="0" algn="r" rtl="1">
              <a:buNone/>
            </a:pPr>
            <a:r>
              <a:rPr lang="fa-IR" sz="1600" b="1" i="1" dirty="0"/>
              <a:t>ابطال اظهارنامه:</a:t>
            </a:r>
            <a:endParaRPr lang="en-US" sz="1600" b="1" i="1" dirty="0"/>
          </a:p>
          <a:p>
            <a:pPr marL="0" indent="0" algn="r" rtl="1">
              <a:buNone/>
            </a:pPr>
            <a:r>
              <a:rPr lang="fa-IR" sz="1800" dirty="0"/>
              <a:t>ابطال زمانی رخ می دهد که ارباب رجوع، خوداظهاری اظهارنامه را باطل کند.</a:t>
            </a:r>
            <a:endParaRPr lang="en-US" sz="1800" dirty="0"/>
          </a:p>
          <a:p>
            <a:pPr marL="0" indent="0" algn="r" rtl="1">
              <a:buNone/>
            </a:pPr>
            <a:r>
              <a:rPr lang="fa-IR" sz="1800" dirty="0"/>
              <a:t>ارباب رجوع درخواست ابطال اظهارنامه را به بایگانی تحویل می دهد. اظهارنامه از بایگانی به دفتر کوتاژ فرستاده می شود. دفتر کوتاژ، اظهارنامه با رسید، به کارشناس سرویس تحویل می دهد. کارشناس سرویس اظهارنامه را ابطال کرده  ولاشه اظهارنامه ابطالی را دوباره به دفتر کوتاژ تحویل می دهد. این اظهارنامه مثل سایر اظهارنامه ها توسط دفتر کوتاژ به بایگانی ارسال می شود</a:t>
            </a:r>
            <a:r>
              <a:rPr lang="fa-IR" sz="1800" dirty="0" smtClean="0"/>
              <a:t>.</a:t>
            </a:r>
            <a:endParaRPr lang="en-US" sz="1800" dirty="0"/>
          </a:p>
        </p:txBody>
      </p:sp>
      <p:pic>
        <p:nvPicPr>
          <p:cNvPr id="4" name="Picture" descr="A description..."/>
          <p:cNvPicPr/>
          <p:nvPr/>
        </p:nvPicPr>
        <p:blipFill>
          <a:blip r:embed="rId2"/>
          <a:srcRect/>
          <a:stretch>
            <a:fillRect/>
          </a:stretch>
        </p:blipFill>
        <p:spPr bwMode="auto">
          <a:xfrm>
            <a:off x="1189037" y="2804319"/>
            <a:ext cx="5523230" cy="2418080"/>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13519"/>
            <a:ext cx="9642951" cy="6515435"/>
          </a:xfrm>
        </p:spPr>
        <p:txBody>
          <a:bodyPr>
            <a:normAutofit/>
          </a:bodyPr>
          <a:lstStyle/>
          <a:p>
            <a:pPr marL="0" lvl="0" indent="0" algn="r" rtl="1">
              <a:buNone/>
            </a:pPr>
            <a:r>
              <a:rPr lang="fa-IR"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دسترسی کاربران</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a:p>
            <a:pPr marL="0" indent="0" algn="r" rtl="1">
              <a:buNone/>
            </a:pPr>
            <a:r>
              <a:rPr lang="fa-IR" sz="1800" dirty="0">
                <a:cs typeface="B Nazanin" pitchFamily="2" charset="-78"/>
              </a:rPr>
              <a:t>در سیستم مدیریت جامع بازبینی کاربران متفاوتی با نقش های متفاوت وجود دارند. انواع نقش هایی که این کاربران می توانند داشته باشند در نمودار زیر آمده است</a:t>
            </a:r>
            <a:r>
              <a:rPr lang="fa-IR" sz="1800" dirty="0" smtClean="0">
                <a:cs typeface="B Nazanin" pitchFamily="2" charset="-78"/>
              </a:rPr>
              <a:t>.</a:t>
            </a:r>
            <a:endParaRPr lang="en-US" sz="1800" dirty="0" smtClean="0">
              <a:cs typeface="B Nazanin" pitchFamily="2" charset="-78"/>
            </a:endParaRPr>
          </a:p>
          <a:p>
            <a:pPr marL="0" indent="0" algn="r" rtl="1">
              <a:buNone/>
            </a:pPr>
            <a:endParaRPr lang="en-US" sz="1600" dirty="0">
              <a:cs typeface="B Nazanin" pitchFamily="2" charset="-78"/>
            </a:endParaRPr>
          </a:p>
          <a:p>
            <a:pPr marL="0" indent="0" algn="r" rtl="1" fontAlgn="base">
              <a:spcBef>
                <a:spcPct val="0"/>
              </a:spcBef>
              <a:spcAft>
                <a:spcPct val="0"/>
              </a:spcAft>
              <a:buClrTx/>
              <a:buSzTx/>
              <a:buNone/>
              <a:tabLst>
                <a:tab pos="450850" algn="l"/>
              </a:tabLst>
            </a:pPr>
            <a:endParaRPr lang="en-US" sz="1600" dirty="0">
              <a:cs typeface="B Nazanin" pitchFamily="2" charset="-78"/>
            </a:endParaRPr>
          </a:p>
        </p:txBody>
      </p:sp>
      <p:pic>
        <p:nvPicPr>
          <p:cNvPr id="7" name="Picture" descr="A description..."/>
          <p:cNvPicPr/>
          <p:nvPr/>
        </p:nvPicPr>
        <p:blipFill>
          <a:blip r:embed="rId2"/>
          <a:srcRect/>
          <a:stretch>
            <a:fillRect/>
          </a:stretch>
        </p:blipFill>
        <p:spPr bwMode="auto">
          <a:xfrm>
            <a:off x="122237" y="1139508"/>
            <a:ext cx="7391400" cy="2819400"/>
          </a:xfrm>
          <a:prstGeom prst="rect">
            <a:avLst/>
          </a:prstGeom>
          <a:noFill/>
          <a:ln w="9525">
            <a:noFill/>
            <a:miter lim="800000"/>
            <a:headEnd/>
            <a:tailEnd/>
          </a:ln>
        </p:spPr>
      </p:pic>
      <p:sp>
        <p:nvSpPr>
          <p:cNvPr id="8" name="TextBox 7"/>
          <p:cNvSpPr txBox="1"/>
          <p:nvPr/>
        </p:nvSpPr>
        <p:spPr>
          <a:xfrm>
            <a:off x="427037" y="4252119"/>
            <a:ext cx="9448800" cy="2862322"/>
          </a:xfrm>
          <a:prstGeom prst="rect">
            <a:avLst/>
          </a:prstGeom>
          <a:noFill/>
        </p:spPr>
        <p:txBody>
          <a:bodyPr wrap="square" rtlCol="0">
            <a:spAutoFit/>
          </a:bodyPr>
          <a:lstStyle/>
          <a:p>
            <a:pPr algn="r" rtl="1"/>
            <a:r>
              <a:rPr lang="fa-IR" sz="1800" dirty="0">
                <a:cs typeface="B Nazanin" pitchFamily="2" charset="-78"/>
              </a:rPr>
              <a:t>هر بخش می تواند چند کاربر از آن نوع داشته باشد. مثلا در بخش دفتر کوتاژ به ازای هر کارمند یک کاربر از نوع دفتر کوتاژ تعریف می شود </a:t>
            </a:r>
            <a:r>
              <a:rPr lang="fa-IR" sz="1800" dirty="0" smtClean="0">
                <a:cs typeface="B Nazanin" pitchFamily="2" charset="-78"/>
              </a:rPr>
              <a:t>و </a:t>
            </a:r>
            <a:r>
              <a:rPr lang="fa-IR" sz="1800" dirty="0">
                <a:cs typeface="B Nazanin" pitchFamily="2" charset="-78"/>
              </a:rPr>
              <a:t>نام کاربری و رمز جداگانه ای در اختیار هرکدام قرار می گیرد.</a:t>
            </a:r>
            <a:endParaRPr lang="en-US" sz="1800" dirty="0">
              <a:cs typeface="B Nazanin" pitchFamily="2" charset="-78"/>
            </a:endParaRPr>
          </a:p>
          <a:p>
            <a:pPr algn="r" rtl="1"/>
            <a:r>
              <a:rPr lang="en-US" sz="1800" dirty="0">
                <a:cs typeface="B Nazanin" pitchFamily="2" charset="-78"/>
              </a:rPr>
              <a:t> </a:t>
            </a:r>
          </a:p>
          <a:p>
            <a:pPr algn="r" rtl="1"/>
            <a:r>
              <a:rPr lang="en-US" sz="1800" dirty="0">
                <a:cs typeface="B Nazanin" pitchFamily="2" charset="-78"/>
              </a:rPr>
              <a:t>1</a:t>
            </a:r>
            <a:r>
              <a:rPr lang="fa-IR" sz="1800" dirty="0">
                <a:cs typeface="B Nazanin" pitchFamily="2" charset="-78"/>
              </a:rPr>
              <a:t>.    </a:t>
            </a:r>
            <a:r>
              <a:rPr lang="fa-IR" sz="1800" b="1" dirty="0">
                <a:cs typeface="B Nazanin" pitchFamily="2" charset="-78"/>
              </a:rPr>
              <a:t>دفتر کوتاژ</a:t>
            </a:r>
            <a:r>
              <a:rPr lang="fa-IR" sz="1800" dirty="0">
                <a:cs typeface="B Nazanin" pitchFamily="2" charset="-78"/>
              </a:rPr>
              <a:t>: کاربر از نوع دفتر کوتاژ به منوی دفتر کوتاژ و بخشی از منوی گزارشات دسترسی دارد.</a:t>
            </a:r>
            <a:endParaRPr lang="en-US" sz="1800" dirty="0">
              <a:cs typeface="B Nazanin" pitchFamily="2" charset="-78"/>
            </a:endParaRPr>
          </a:p>
          <a:p>
            <a:pPr algn="r" rtl="1"/>
            <a:r>
              <a:rPr lang="fa-IR" sz="1800" dirty="0">
                <a:cs typeface="B Nazanin" pitchFamily="2" charset="-78"/>
              </a:rPr>
              <a:t>2.    </a:t>
            </a:r>
            <a:r>
              <a:rPr lang="fa-IR" sz="1800" b="1" dirty="0">
                <a:cs typeface="B Nazanin" pitchFamily="2" charset="-78"/>
              </a:rPr>
              <a:t>بایگانی بازبینی</a:t>
            </a:r>
            <a:r>
              <a:rPr lang="fa-IR" sz="1800" dirty="0">
                <a:cs typeface="B Nazanin" pitchFamily="2" charset="-78"/>
              </a:rPr>
              <a:t>: کاربر از نوع بایگانی بازبینی به منوی </a:t>
            </a:r>
            <a:r>
              <a:rPr lang="fa-IR" sz="1800" b="1" dirty="0">
                <a:cs typeface="B Nazanin" pitchFamily="2" charset="-78"/>
              </a:rPr>
              <a:t>بایگانی بازبینی و بخشی از منوی گزارشات</a:t>
            </a:r>
            <a:r>
              <a:rPr lang="fa-IR" sz="1800" dirty="0">
                <a:cs typeface="B Nazanin" pitchFamily="2" charset="-78"/>
              </a:rPr>
              <a:t> دسترسی دارد.</a:t>
            </a:r>
            <a:endParaRPr lang="en-US" sz="1800" dirty="0">
              <a:cs typeface="B Nazanin" pitchFamily="2" charset="-78"/>
            </a:endParaRPr>
          </a:p>
          <a:p>
            <a:pPr algn="r" rtl="1"/>
            <a:r>
              <a:rPr lang="fa-IR" sz="1800" dirty="0">
                <a:cs typeface="B Nazanin" pitchFamily="2" charset="-78"/>
              </a:rPr>
              <a:t>3.    </a:t>
            </a:r>
            <a:r>
              <a:rPr lang="fa-IR" sz="1800" b="1" dirty="0">
                <a:cs typeface="B Nazanin" pitchFamily="2" charset="-78"/>
              </a:rPr>
              <a:t>کارشناسی</a:t>
            </a:r>
            <a:r>
              <a:rPr lang="fa-IR" sz="1800" dirty="0">
                <a:cs typeface="B Nazanin" pitchFamily="2" charset="-78"/>
              </a:rPr>
              <a:t>: کاربر از نوع کارشناسی به بازبینی و بخشی از منوی گزارشات دسترسی دارد.</a:t>
            </a:r>
            <a:endParaRPr lang="en-US" sz="1800" dirty="0">
              <a:cs typeface="B Nazanin" pitchFamily="2" charset="-78"/>
            </a:endParaRPr>
          </a:p>
          <a:p>
            <a:pPr algn="r" rtl="1"/>
            <a:r>
              <a:rPr lang="fa-IR" sz="1800" dirty="0">
                <a:cs typeface="B Nazanin" pitchFamily="2" charset="-78"/>
              </a:rPr>
              <a:t>4.    </a:t>
            </a:r>
            <a:r>
              <a:rPr lang="fa-IR" sz="1800" b="1" dirty="0">
                <a:cs typeface="B Nazanin" pitchFamily="2" charset="-78"/>
              </a:rPr>
              <a:t>مدیریت</a:t>
            </a:r>
            <a:r>
              <a:rPr lang="fa-IR" sz="1800" dirty="0">
                <a:cs typeface="B Nazanin" pitchFamily="2" charset="-78"/>
              </a:rPr>
              <a:t>: کاربر از نوع مدیریت به همه منوها دسترسی دارد. </a:t>
            </a:r>
            <a:endParaRPr lang="en-US" sz="1800" dirty="0">
              <a:cs typeface="B Nazanin" pitchFamily="2" charset="-78"/>
            </a:endParaRPr>
          </a:p>
          <a:p>
            <a:pPr algn="r" rtl="1"/>
            <a:r>
              <a:rPr lang="fa-IR" sz="1800" dirty="0">
                <a:cs typeface="B Nazanin" pitchFamily="2" charset="-78"/>
              </a:rPr>
              <a:t>5.    </a:t>
            </a:r>
            <a:r>
              <a:rPr lang="fa-IR" sz="1800" b="1" dirty="0">
                <a:cs typeface="B Nazanin" pitchFamily="2" charset="-78"/>
              </a:rPr>
              <a:t>جانشین مدیر</a:t>
            </a:r>
            <a:r>
              <a:rPr lang="fa-IR" sz="1800" dirty="0">
                <a:cs typeface="B Nazanin" pitchFamily="2" charset="-78"/>
              </a:rPr>
              <a:t>: به همه بخش هایی که مدیر اجازه دسترسی به آنها را داده است دسترسی دارد.</a:t>
            </a:r>
            <a:endParaRPr lang="en-US" sz="1800" dirty="0">
              <a:cs typeface="B Nazanin" pitchFamily="2" charset="-78"/>
            </a:endParaRPr>
          </a:p>
          <a:p>
            <a:pPr algn="r" rtl="1"/>
            <a:r>
              <a:rPr lang="fa-IR" sz="1800" dirty="0">
                <a:cs typeface="B Nazanin" pitchFamily="2" charset="-78"/>
              </a:rPr>
              <a:t>6.    </a:t>
            </a:r>
            <a:r>
              <a:rPr lang="fa-IR" sz="1800" b="1" dirty="0">
                <a:cs typeface="B Nazanin" pitchFamily="2" charset="-78"/>
              </a:rPr>
              <a:t>بایگانی راکد</a:t>
            </a:r>
            <a:r>
              <a:rPr lang="fa-IR" sz="1800" dirty="0">
                <a:cs typeface="B Nazanin" pitchFamily="2" charset="-78"/>
              </a:rPr>
              <a:t>: به منوی بایگانی راکد و بخشی از منوی گزارشات دسترسی دارد.</a:t>
            </a:r>
            <a:endParaRPr lang="en-US" sz="1800" dirty="0">
              <a:cs typeface="B Nazanin" pitchFamily="2" charset="-78"/>
            </a:endParaRPr>
          </a:p>
          <a:p>
            <a:pPr algn="r" rtl="1"/>
            <a:r>
              <a:rPr lang="fa-IR" sz="1800" dirty="0">
                <a:cs typeface="B Nazanin" pitchFamily="2" charset="-78"/>
              </a:rPr>
              <a:t>7.    </a:t>
            </a:r>
            <a:r>
              <a:rPr lang="fa-IR" sz="1800" b="1" dirty="0">
                <a:cs typeface="B Nazanin" pitchFamily="2" charset="-78"/>
              </a:rPr>
              <a:t>مکاتبات</a:t>
            </a:r>
            <a:r>
              <a:rPr lang="fa-IR" sz="1800" dirty="0">
                <a:cs typeface="B Nazanin" pitchFamily="2" charset="-78"/>
              </a:rPr>
              <a:t>: به منوی مکاتبات و بخشی از منوی گزارشات دسترسی دارد</a:t>
            </a:r>
            <a:r>
              <a:rPr lang="fa-IR" sz="1800" dirty="0" smtClean="0">
                <a:cs typeface="B Nazanin" pitchFamily="2" charset="-78"/>
              </a:rPr>
              <a:t>.</a:t>
            </a:r>
            <a:endParaRPr lang="en-US" sz="1800" dirty="0">
              <a:cs typeface="B Nazanin" pitchFamily="2" charset="-78"/>
            </a:endParaRPr>
          </a:p>
        </p:txBody>
      </p:sp>
    </p:spTree>
    <p:extLst>
      <p:ext uri="{BB962C8B-B14F-4D97-AF65-F5344CB8AC3E}">
        <p14:creationId xmlns:p14="http://schemas.microsoft.com/office/powerpoint/2010/main" val="1518468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Autofit/>
          </a:bodyPr>
          <a:lstStyle/>
          <a:p>
            <a:pPr marL="506852" lvl="1" indent="0" algn="r" rtl="1">
              <a:buNone/>
            </a:pPr>
            <a:r>
              <a:rPr lang="fa-IR" sz="1600" b="1" i="1" dirty="0"/>
              <a:t>میز کار:</a:t>
            </a:r>
            <a:endParaRPr lang="en-US" sz="1600" b="1" i="1" dirty="0"/>
          </a:p>
          <a:p>
            <a:pPr marL="0" indent="0" algn="r" rtl="1">
              <a:buNone/>
            </a:pPr>
            <a:r>
              <a:rPr lang="fa-IR" sz="1800" dirty="0"/>
              <a:t>در میز کار مدیر انواع پیام ها و هشدار ها نمایش داده می شود.</a:t>
            </a:r>
            <a:endParaRPr lang="en-US" sz="1800" dirty="0"/>
          </a:p>
          <a:p>
            <a:pPr marL="1013704" lvl="2" indent="0" algn="r" rtl="1">
              <a:buNone/>
            </a:pPr>
            <a:r>
              <a:rPr lang="fa-IR" sz="1400" dirty="0"/>
              <a:t>پیام ها:</a:t>
            </a:r>
            <a:endParaRPr lang="en-US" sz="1600" b="1" dirty="0"/>
          </a:p>
          <a:p>
            <a:pPr marL="0" indent="0" algn="r" rtl="1">
              <a:buNone/>
            </a:pPr>
            <a:r>
              <a:rPr lang="fa-IR" sz="1800" dirty="0"/>
              <a:t>در میزکار مدیر موارد ذیل قابل مشاهده است:</a:t>
            </a:r>
            <a:endParaRPr lang="en-US" sz="1800" dirty="0"/>
          </a:p>
          <a:p>
            <a:pPr marL="0" indent="0" algn="r" rtl="1">
              <a:buNone/>
            </a:pPr>
            <a:r>
              <a:rPr lang="fa-IR" sz="1800" dirty="0"/>
              <a:t>پیام هایی که کاربران برای مدیر ارسال کرده اند</a:t>
            </a:r>
            <a:endParaRPr lang="en-US" sz="1800" dirty="0"/>
          </a:p>
          <a:p>
            <a:pPr marL="0" indent="0" algn="r" rtl="1">
              <a:buNone/>
            </a:pPr>
            <a:r>
              <a:rPr lang="fa-IR" sz="1800" dirty="0"/>
              <a:t>رویدادهای بایگانی بازبینی از جمله ارسال اظهارنامه ها و تخصیص اظهارنامه به کارشناس در طی چند روز اخیر </a:t>
            </a:r>
            <a:endParaRPr lang="en-US" sz="1800" dirty="0"/>
          </a:p>
          <a:p>
            <a:pPr marL="0" indent="0" algn="r" rtl="1">
              <a:buNone/>
            </a:pPr>
            <a:r>
              <a:rPr lang="fa-IR" sz="1800" dirty="0"/>
              <a:t>رویدادهای مربوط به کارشناسان از جمله اینکه هر کارشناس چه تعداد اظهارنامه بازبینی کرده است و کل پرونده های کارشناسی شده در روز چه تعداد بوده و از میان چه تعداد مشکل دار و چه تعداد بدون مشکل اعلام گردیده است.</a:t>
            </a:r>
            <a:endParaRPr lang="en-US" sz="1800" dirty="0"/>
          </a:p>
          <a:p>
            <a:pPr marL="0" indent="0" algn="r" rtl="1">
              <a:buNone/>
            </a:pPr>
            <a:r>
              <a:rPr lang="en-US" sz="1800" dirty="0"/>
              <a:t> </a:t>
            </a:r>
          </a:p>
          <a:p>
            <a:pPr marL="0" indent="0" algn="r" rtl="1">
              <a:buNone/>
            </a:pPr>
            <a:r>
              <a:rPr lang="fa-IR" sz="1800" dirty="0"/>
              <a:t>رویدادهای مربوط به دفتر کوتاژ در چند روز اخیر از جمله تعداد اظهارنامه های وصول شده در روز، ماه وسال</a:t>
            </a:r>
            <a:endParaRPr lang="en-US" sz="1800" dirty="0"/>
          </a:p>
          <a:p>
            <a:pPr marL="0" indent="0" algn="r" rtl="1">
              <a:buNone/>
            </a:pPr>
            <a:r>
              <a:rPr lang="fa-IR" sz="1800" dirty="0"/>
              <a:t>رویدادهای مربوط به مکاتبات از جمله تعداد اظهارنامه های مکاتبه شده</a:t>
            </a:r>
            <a:endParaRPr lang="en-US" sz="1800" dirty="0"/>
          </a:p>
          <a:p>
            <a:pPr marL="1013704" lvl="2" indent="0" algn="r" rtl="1">
              <a:buNone/>
            </a:pPr>
            <a:r>
              <a:rPr lang="fa-IR" sz="1400" dirty="0"/>
              <a:t>هشدارها:	</a:t>
            </a:r>
            <a:endParaRPr lang="en-US" sz="1600" b="1" dirty="0"/>
          </a:p>
          <a:p>
            <a:pPr marL="0" indent="0" algn="r" rtl="1">
              <a:buNone/>
            </a:pPr>
            <a:r>
              <a:rPr lang="fa-IR" sz="1800" dirty="0"/>
              <a:t>در صورتی که یک اظهارنامه توسط دفتر کوتاژ وصول شود و تا مدت </a:t>
            </a:r>
            <a:r>
              <a:rPr lang="en-US" sz="1800" dirty="0"/>
              <a:t>4</a:t>
            </a:r>
            <a:r>
              <a:rPr lang="fa-IR" sz="1800" dirty="0"/>
              <a:t> یا </a:t>
            </a:r>
            <a:r>
              <a:rPr lang="en-US" sz="1800" dirty="0"/>
              <a:t>5</a:t>
            </a:r>
            <a:r>
              <a:rPr lang="fa-IR" sz="1800" dirty="0"/>
              <a:t> روز (این مدت زمان در صفحه تنظیمات مدیر قابل تغییر است) به بایگانی تحویل داده نشود، به صورت هشدار در میز کار مدیر ظاهر خواهد شد.</a:t>
            </a:r>
            <a:endParaRPr lang="en-US" sz="1800" dirty="0"/>
          </a:p>
          <a:p>
            <a:pPr marL="0" indent="0" algn="r" rtl="1">
              <a:buNone/>
            </a:pPr>
            <a:r>
              <a:rPr lang="fa-IR" sz="1800" dirty="0"/>
              <a:t>هشدار مربوط به بخش مکاتبات: در صورتی که </a:t>
            </a:r>
            <a:r>
              <a:rPr lang="en-US" sz="1800" dirty="0"/>
              <a:t>45</a:t>
            </a:r>
            <a:r>
              <a:rPr lang="fa-IR" sz="1800" dirty="0"/>
              <a:t> روز از ابلاغ اظهارنامه گذشته باشد هشداری مبنی بر عدم دریافت جواب از ارباب رجوع، در میز کار مدیر ظاهر می شود.</a:t>
            </a:r>
            <a:endParaRPr lang="en-US" sz="1800" dirty="0"/>
          </a:p>
          <a:p>
            <a:pPr marL="0" indent="0" algn="r" rtl="1">
              <a:buNone/>
            </a:pPr>
            <a:r>
              <a:rPr lang="fa-IR" sz="1800" dirty="0"/>
              <a:t>یادآوری می شود نمایش یا عدم نمایش این هشدارها در صفحه تنظیمات مدیر، قابل تنظیم است.</a:t>
            </a:r>
            <a:endParaRPr lang="en-US" sz="1800" dirty="0"/>
          </a:p>
          <a:p>
            <a:pPr marL="0" indent="0" algn="r">
              <a:buNone/>
            </a:pPr>
            <a:endParaRPr lang="en-US" sz="1800" dirty="0"/>
          </a:p>
        </p:txBody>
      </p:sp>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fontScale="55000" lnSpcReduction="20000"/>
          </a:bodyPr>
          <a:lstStyle/>
          <a:p>
            <a:pPr marL="506852" lvl="1" indent="0" algn="r" rtl="1">
              <a:buNone/>
            </a:pPr>
            <a:r>
              <a:rPr lang="fa-IR" sz="3200" b="1" i="1" dirty="0"/>
              <a:t>گزارش ها:</a:t>
            </a:r>
            <a:endParaRPr lang="en-US" sz="3200" b="1" i="1" dirty="0"/>
          </a:p>
          <a:p>
            <a:pPr marL="0" indent="0" algn="r" rtl="1">
              <a:buNone/>
            </a:pPr>
            <a:r>
              <a:rPr lang="fa-IR" sz="3600" dirty="0"/>
              <a:t>گزارش های کلی مانند:</a:t>
            </a:r>
            <a:endParaRPr lang="en-US" sz="3600" dirty="0"/>
          </a:p>
          <a:p>
            <a:pPr marL="0" indent="0" algn="r" rtl="1">
              <a:buNone/>
            </a:pPr>
            <a:r>
              <a:rPr lang="fa-IR" sz="3600" dirty="0"/>
              <a:t>تعدادهای اظهارنامه های وصول شده در روز، ماه و سال</a:t>
            </a:r>
            <a:endParaRPr lang="en-US" sz="3600" dirty="0"/>
          </a:p>
          <a:p>
            <a:pPr marL="0" indent="0" algn="r" rtl="1">
              <a:buNone/>
            </a:pPr>
            <a:r>
              <a:rPr lang="fa-IR" sz="3600" dirty="0"/>
              <a:t>تعداد اظهارنامه های موجود در بایگانی بازبینی</a:t>
            </a:r>
            <a:endParaRPr lang="en-US" sz="3600" dirty="0"/>
          </a:p>
          <a:p>
            <a:pPr marL="0" indent="0" algn="r" rtl="1">
              <a:buNone/>
            </a:pPr>
            <a:r>
              <a:rPr lang="fa-IR" sz="3600" dirty="0"/>
              <a:t>تعداد اظهارنامه های موجود در بایگانی راکد</a:t>
            </a:r>
            <a:endParaRPr lang="en-US" sz="3600" dirty="0"/>
          </a:p>
          <a:p>
            <a:pPr marL="0" indent="0" algn="r" rtl="1">
              <a:buNone/>
            </a:pPr>
            <a:r>
              <a:rPr lang="fa-IR" sz="3600" dirty="0"/>
              <a:t>نمودار زمان-وصول برای هر روز</a:t>
            </a:r>
            <a:endParaRPr lang="en-US" sz="3600" dirty="0"/>
          </a:p>
          <a:p>
            <a:pPr marL="0" indent="0" algn="r" rtl="1">
              <a:buNone/>
            </a:pPr>
            <a:r>
              <a:rPr lang="fa-IR" sz="3600" dirty="0"/>
              <a:t>تعداد اظهارنامه های وصول شده را در هر روز به صورت نموداری نمایش می دهد</a:t>
            </a:r>
            <a:r>
              <a:rPr lang="en-US" sz="3600" dirty="0"/>
              <a:t> </a:t>
            </a:r>
            <a:r>
              <a:rPr lang="fa-IR" sz="3600" dirty="0" smtClean="0"/>
              <a:t>.</a:t>
            </a:r>
            <a:endParaRPr lang="en-US" sz="3600" dirty="0"/>
          </a:p>
          <a:p>
            <a:pPr marL="0" indent="0" algn="r" rtl="1">
              <a:buNone/>
            </a:pPr>
            <a:r>
              <a:rPr lang="fa-IR" sz="3600" dirty="0"/>
              <a:t>نمودار زمان-وصول برای هر ماه</a:t>
            </a:r>
            <a:endParaRPr lang="en-US" sz="3600" dirty="0"/>
          </a:p>
          <a:p>
            <a:pPr marL="0" indent="0" algn="r" rtl="1">
              <a:buNone/>
            </a:pPr>
            <a:r>
              <a:rPr lang="fa-IR" sz="3600" dirty="0"/>
              <a:t>تعداد اظهارنامه های وصول شده را در هر ماه به صورت نموداری نمایش می دهد.</a:t>
            </a:r>
            <a:endParaRPr lang="en-US" sz="3600" dirty="0"/>
          </a:p>
          <a:p>
            <a:pPr marL="0" indent="0" algn="r" rtl="1">
              <a:buNone/>
            </a:pPr>
            <a:r>
              <a:rPr lang="fa-IR" sz="3600" dirty="0"/>
              <a:t>نمودار زمان-بازبینی برای هر روز</a:t>
            </a:r>
            <a:endParaRPr lang="en-US" sz="3600" dirty="0"/>
          </a:p>
          <a:p>
            <a:pPr marL="0" indent="0" algn="r" rtl="1">
              <a:buNone/>
            </a:pPr>
            <a:r>
              <a:rPr lang="fa-IR" sz="3600" dirty="0"/>
              <a:t>تعداد اظهارنامه های بازبینی شده را در هر روز به صورت نموداری نشان می دهد.</a:t>
            </a:r>
            <a:endParaRPr lang="en-US" sz="3600" dirty="0"/>
          </a:p>
          <a:p>
            <a:pPr marL="0" indent="0" algn="r" rtl="1">
              <a:buNone/>
            </a:pPr>
            <a:r>
              <a:rPr lang="fa-IR" sz="3600" dirty="0"/>
              <a:t>نمودار زمان-بازبینی برای هر ماه</a:t>
            </a:r>
            <a:endParaRPr lang="en-US" sz="3600" dirty="0"/>
          </a:p>
          <a:p>
            <a:pPr marL="0" indent="0" algn="r" rtl="1">
              <a:buNone/>
            </a:pPr>
            <a:r>
              <a:rPr lang="fa-IR" sz="3600" dirty="0"/>
              <a:t>تعداد اظهارنامه های بازبینی شده را در هر ماه به صورت نموداری نشان می دهد.</a:t>
            </a:r>
            <a:endParaRPr lang="en-US" sz="3600" dirty="0"/>
          </a:p>
          <a:p>
            <a:pPr marL="0" indent="0" algn="r" rtl="1">
              <a:buNone/>
            </a:pPr>
            <a:r>
              <a:rPr lang="fa-IR" sz="3600" dirty="0"/>
              <a:t>نمودار زمان-وصول و زمان-بازبینی در کنار هم </a:t>
            </a:r>
            <a:endParaRPr lang="en-US" sz="3600" dirty="0"/>
          </a:p>
          <a:p>
            <a:pPr marL="0" indent="0" algn="r" rtl="1">
              <a:buNone/>
            </a:pPr>
            <a:r>
              <a:rPr lang="fa-IR" sz="3600" dirty="0"/>
              <a:t>این دو نمودار را به صورت مقایسه ای در کنار هم رسم می کند.</a:t>
            </a:r>
            <a:endParaRPr lang="en-US" sz="3600" dirty="0"/>
          </a:p>
          <a:p>
            <a:pPr marL="0" indent="0" algn="r">
              <a:buNone/>
            </a:pPr>
            <a:endParaRPr lang="en-US" dirty="0"/>
          </a:p>
        </p:txBody>
      </p:sp>
      <p:pic>
        <p:nvPicPr>
          <p:cNvPr id="4" name="Picture" descr="A description..."/>
          <p:cNvPicPr/>
          <p:nvPr/>
        </p:nvPicPr>
        <p:blipFill>
          <a:blip r:embed="rId2"/>
          <a:srcRect/>
          <a:stretch>
            <a:fillRect/>
          </a:stretch>
        </p:blipFill>
        <p:spPr bwMode="auto">
          <a:xfrm>
            <a:off x="250190" y="4937919"/>
            <a:ext cx="4596448" cy="2396490"/>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0" indent="0" algn="r">
              <a:buNone/>
            </a:pPr>
            <a:r>
              <a:rPr lang="fa-IR" sz="1800" dirty="0"/>
              <a:t>نمودار اظهارنامه-کارشناس در ماه و سال</a:t>
            </a:r>
            <a:endParaRPr lang="en-US" sz="1800" dirty="0"/>
          </a:p>
        </p:txBody>
      </p:sp>
      <p:pic>
        <p:nvPicPr>
          <p:cNvPr id="4" name="Picture" descr="A description..."/>
          <p:cNvPicPr/>
          <p:nvPr/>
        </p:nvPicPr>
        <p:blipFill>
          <a:blip r:embed="rId2"/>
          <a:srcRect/>
          <a:stretch>
            <a:fillRect/>
          </a:stretch>
        </p:blipFill>
        <p:spPr bwMode="auto">
          <a:xfrm>
            <a:off x="352108" y="213519"/>
            <a:ext cx="4723130" cy="2592070"/>
          </a:xfrm>
          <a:prstGeom prst="rect">
            <a:avLst/>
          </a:prstGeom>
          <a:noFill/>
          <a:ln w="9525">
            <a:noFill/>
            <a:miter lim="800000"/>
            <a:headEnd/>
            <a:tailEnd/>
          </a:ln>
        </p:spPr>
      </p:pic>
      <p:sp>
        <p:nvSpPr>
          <p:cNvPr id="2" name="TextBox 1"/>
          <p:cNvSpPr txBox="1"/>
          <p:nvPr/>
        </p:nvSpPr>
        <p:spPr>
          <a:xfrm>
            <a:off x="5913437" y="3261519"/>
            <a:ext cx="3615204" cy="584775"/>
          </a:xfrm>
          <a:prstGeom prst="rect">
            <a:avLst/>
          </a:prstGeom>
          <a:noFill/>
        </p:spPr>
        <p:txBody>
          <a:bodyPr wrap="square" rtlCol="0">
            <a:spAutoFit/>
          </a:bodyPr>
          <a:lstStyle/>
          <a:p>
            <a:r>
              <a:rPr lang="fa-IR" sz="1600" dirty="0"/>
              <a:t>نمودار اظهارنامه های مشکل دار و بدون مشکل در روز، ماه، </a:t>
            </a:r>
            <a:r>
              <a:rPr lang="fa-IR" sz="1600" dirty="0" smtClean="0"/>
              <a:t>سال</a:t>
            </a:r>
            <a:endParaRPr lang="en-US" sz="1600" dirty="0"/>
          </a:p>
        </p:txBody>
      </p:sp>
      <p:pic>
        <p:nvPicPr>
          <p:cNvPr id="5" name="Picture" descr="A description..."/>
          <p:cNvPicPr/>
          <p:nvPr/>
        </p:nvPicPr>
        <p:blipFill>
          <a:blip r:embed="rId3"/>
          <a:srcRect/>
          <a:stretch>
            <a:fillRect/>
          </a:stretch>
        </p:blipFill>
        <p:spPr bwMode="auto">
          <a:xfrm>
            <a:off x="503237" y="3553906"/>
            <a:ext cx="5257800" cy="2155825"/>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0" indent="0" algn="r" rtl="1">
              <a:buNone/>
            </a:pPr>
            <a:r>
              <a:rPr lang="fa-IR" sz="1800" dirty="0"/>
              <a:t>نمودار مقدار مبلغ تفاوت گرفته شده در روز، ماه، سال</a:t>
            </a:r>
            <a:endParaRPr lang="en-US" sz="1800" dirty="0"/>
          </a:p>
          <a:p>
            <a:pPr marL="0" indent="0" algn="r" rtl="1">
              <a:buNone/>
            </a:pPr>
            <a:r>
              <a:rPr lang="fa-IR" sz="1800" dirty="0"/>
              <a:t>نمودار اظهارنامه های مشکل داری که مبلغ تفاوت آنها از ارباب رجوع گرفته شده نسبت به آنهایی که مبلغ تفاوت آن ها گرفته نشده است.</a:t>
            </a:r>
            <a:endParaRPr lang="en-US" sz="1800" dirty="0"/>
          </a:p>
          <a:p>
            <a:pPr marL="0" indent="0" algn="r" rtl="1">
              <a:buNone/>
            </a:pPr>
            <a:r>
              <a:rPr lang="fa-IR" sz="1800" dirty="0"/>
              <a:t>گردش کاری اظهارنامه</a:t>
            </a:r>
            <a:endParaRPr lang="en-US" sz="1800" dirty="0"/>
          </a:p>
          <a:p>
            <a:pPr marL="0" indent="0" algn="r" rtl="1">
              <a:buNone/>
            </a:pPr>
            <a:r>
              <a:rPr lang="fa-IR" sz="1800" dirty="0"/>
              <a:t>مدیر در این قسمت از اظهارنامه گزارش گیری می کند تا تمام فرآیندهای اتفاق افتاده را با جزئیات کامل (کاربر فرآیند، تاریخ فرآیند) به ترتیب تاریخ انجام فرآیندها  مشاهده نماید. در گزارش گیری اظهارنامه، ابطالی بودن آن و اصلاحی بودن کوتاژ قابل مشاهده است</a:t>
            </a:r>
            <a:r>
              <a:rPr lang="fa-IR" sz="1800" dirty="0" smtClean="0"/>
              <a:t>.</a:t>
            </a:r>
            <a:endParaRPr lang="en-US" sz="1800" dirty="0"/>
          </a:p>
        </p:txBody>
      </p:sp>
      <p:pic>
        <p:nvPicPr>
          <p:cNvPr id="4" name="Picture" descr="A description..."/>
          <p:cNvPicPr/>
          <p:nvPr/>
        </p:nvPicPr>
        <p:blipFill>
          <a:blip r:embed="rId2"/>
          <a:srcRect/>
          <a:stretch>
            <a:fillRect/>
          </a:stretch>
        </p:blipFill>
        <p:spPr bwMode="auto">
          <a:xfrm>
            <a:off x="350837" y="3185319"/>
            <a:ext cx="5833745" cy="3317875"/>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0" lvl="0" indent="0" algn="r" rtl="1">
              <a:buNone/>
            </a:pPr>
            <a:r>
              <a:rPr lang="fa-IR" sz="1400" b="1" dirty="0"/>
              <a:t>بایگانی راکد </a:t>
            </a:r>
            <a:endParaRPr lang="en-US" sz="1400" b="1" dirty="0"/>
          </a:p>
          <a:p>
            <a:pPr marL="506852" lvl="1" indent="0" algn="r" rtl="1">
              <a:buNone/>
            </a:pPr>
            <a:r>
              <a:rPr lang="fa-IR" sz="1050" b="1" i="1" dirty="0"/>
              <a:t>	دریافت از بایگانی بازبینی</a:t>
            </a:r>
            <a:endParaRPr lang="en-US" sz="1050" b="1" i="1" dirty="0"/>
          </a:p>
          <a:p>
            <a:pPr marL="0" indent="0" algn="r" rtl="1">
              <a:buNone/>
            </a:pPr>
            <a:r>
              <a:rPr lang="fa-IR" sz="1400" dirty="0"/>
              <a:t>همان طور که در قسمت های قبل در مورد ارسال ها و دریافت های سیستم جامع بازبینی توضیح داده شد،بایگانی راکد برای دریافت از بایگانی بازبینی کافی است که شماره نامه ای که اظهارنامه ها با آن شماره نامه فرستاده شده اند را در سسیتم وارد کند البته برای راحتی کار کاربران سیستم جامع بازبینی لیستی از تمام شماره نامه هایی که به مقصد بایگانی راکد و از طرف بایگانی بازبینی فرستاده شده اند و هنوز به صورت کامل دریافت نشده اند را نشان می دهد </a:t>
            </a:r>
            <a:endParaRPr lang="en-US" sz="1400" dirty="0"/>
          </a:p>
          <a:p>
            <a:pPr marL="0" indent="0" algn="r" rtl="1">
              <a:buNone/>
            </a:pPr>
            <a:r>
              <a:rPr lang="fa-IR" sz="1400" dirty="0"/>
              <a:t>پس از وارد کردن شماره نامه لیستی از کوتاژ های اظهارنامه های موجود در آن نامه نمایش داده می شود.</a:t>
            </a:r>
            <a:endParaRPr lang="en-US" sz="1400" dirty="0"/>
          </a:p>
          <a:p>
            <a:pPr marL="0" indent="0" algn="r" rtl="1">
              <a:buNone/>
            </a:pPr>
            <a:r>
              <a:rPr lang="fa-IR" sz="1400" dirty="0"/>
              <a:t>کاربر می تواند نیمی از اظهارنامه های یک نامه را دریافت کند و بقیه آن را در دفعات بعد وصول کند و تا زمانی که همه ی اظهارنامه  های یک نامه وصول نشده باشد شماره نامه را در لیست شماره نامه های نا تمام نشان می دهد </a:t>
            </a:r>
            <a:endParaRPr lang="en-US" sz="1400" dirty="0"/>
          </a:p>
          <a:p>
            <a:pPr marL="0" indent="0" algn="r" rtl="1">
              <a:buNone/>
            </a:pPr>
            <a:r>
              <a:rPr lang="fa-IR" sz="1400" dirty="0"/>
              <a:t>در بالای این لیست جعبه ای برای ورود کوتاژ  وجود دارد که کاربر بایگانی راکد شماره کوتاژ را در آن وارد می کند ( با صفحه کلید یا بارکد خوان )</a:t>
            </a:r>
            <a:endParaRPr lang="en-US" sz="1400" dirty="0"/>
          </a:p>
          <a:p>
            <a:pPr marL="0" indent="0" algn="r" rtl="1">
              <a:buNone/>
            </a:pPr>
            <a:r>
              <a:rPr lang="fa-IR" sz="1400" dirty="0"/>
              <a:t>هر بار که کوتاژی را با بارکد خوان یا صفحه کلید وارد می کند چک باکس کنار آن کوتاژ علامت زده می شود و در نهایت با زدن دکمه دریافت اظهارنامه ها را وصول کند و متوجه کسری آن ها شود.</a:t>
            </a:r>
            <a:endParaRPr lang="en-US" sz="1400" dirty="0"/>
          </a:p>
        </p:txBody>
      </p:sp>
      <p:pic>
        <p:nvPicPr>
          <p:cNvPr id="4" name="Picture" descr="A description..."/>
          <p:cNvPicPr/>
          <p:nvPr/>
        </p:nvPicPr>
        <p:blipFill>
          <a:blip r:embed="rId2"/>
          <a:srcRect/>
          <a:stretch>
            <a:fillRect/>
          </a:stretch>
        </p:blipFill>
        <p:spPr bwMode="auto">
          <a:xfrm>
            <a:off x="274637" y="3642519"/>
            <a:ext cx="6120130" cy="3842385"/>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506852" lvl="1" indent="0" algn="r" rtl="1">
              <a:buNone/>
            </a:pPr>
            <a:r>
              <a:rPr lang="fa-IR" sz="1800" b="1" i="1" dirty="0"/>
              <a:t>ارسال به بایگانی بازبینی</a:t>
            </a:r>
            <a:endParaRPr lang="en-US" sz="1800" b="1" i="1" dirty="0"/>
          </a:p>
          <a:p>
            <a:pPr marL="0" indent="0" algn="r" rtl="1">
              <a:buNone/>
            </a:pPr>
            <a:r>
              <a:rPr lang="fa-IR" sz="2000" dirty="0"/>
              <a:t>گاهی اوقات نیاز می شود که اظهارنامه ای که به بایگانی راکد رفته دوباره به بایگانی بازبینی بازگردد در این صورت بایگانی راکد از منوی خود گزینه ی ارسال به بایگانی بازبینی را انتخاب می کند و شماره کوتاژ مربوطه را وارد می کند.</a:t>
            </a:r>
            <a:endParaRPr lang="en-US" sz="2000" dirty="0"/>
          </a:p>
          <a:p>
            <a:pPr marL="506852" lvl="1" indent="0" algn="r" rtl="1">
              <a:buNone/>
            </a:pPr>
            <a:r>
              <a:rPr lang="en-US" sz="1800" b="1" i="1" dirty="0"/>
              <a:t> </a:t>
            </a:r>
          </a:p>
          <a:p>
            <a:pPr marL="506852" lvl="1" indent="0" algn="r" rtl="1">
              <a:buNone/>
            </a:pPr>
            <a:r>
              <a:rPr lang="fa-IR" sz="1800" b="1" i="1" dirty="0"/>
              <a:t>ارسال به سایر </a:t>
            </a:r>
            <a:endParaRPr lang="en-US" sz="1800" b="1" i="1" dirty="0"/>
          </a:p>
          <a:p>
            <a:pPr marL="0" indent="0" algn="r" rtl="1">
              <a:buNone/>
            </a:pPr>
            <a:r>
              <a:rPr lang="fa-IR" sz="2000" dirty="0"/>
              <a:t>هر گاه که سایر دوایر گمرک یا یک گمرک دیگر درخواستی برای ارسال اظهارنامه داشته باشند کاربر بایگانی بازبینی آن را با شماره نامه در سیستم ثبت می کند که باعث می شود که بتوان با گزارش گیری بتوانیم یک اظهارنامه را جستجو کنیم یا این که کدام اظهار نامه ها ارسال شده و هنوز بازپس گرفته نشده اند و تعداد این گونه اظهارنامه ها چند تاست و …کاملا شبیه به ارسال های بایگانی بازبینی </a:t>
            </a:r>
            <a:endParaRPr lang="en-US" sz="2000" dirty="0"/>
          </a:p>
          <a:p>
            <a:pPr marL="506852" lvl="1" indent="0" algn="r" rtl="1">
              <a:buNone/>
            </a:pPr>
            <a:r>
              <a:rPr lang="fa-IR" sz="1800" b="1" i="1" dirty="0"/>
              <a:t>دریافت از سایر</a:t>
            </a:r>
            <a:endParaRPr lang="en-US" sz="1800" b="1" i="1" dirty="0"/>
          </a:p>
          <a:p>
            <a:pPr marL="0" indent="0" algn="r" rtl="1">
              <a:buNone/>
            </a:pPr>
            <a:r>
              <a:rPr lang="fa-IR" sz="2000" dirty="0"/>
              <a:t>هرگاه که اظهارنامه ای که به سایر دوایر فرستاده شده پس آورده می شود کاربر بایگانی راکد باید آن را در سیستم ثبت کند. برای این کار کافی است که شماره کوتاژ اظهارنامه وارد شود و نیاز به وارد کردن فرستنده نیست زیرا  ارسال این اظهارنامه قبلا در سیستم ثبت شده بود و مشخص است که فرستنده ی آن کیست هر گونه فرایند برای اظهارنامه ای که  ارسال شده و هنور دریافت نشده منجر به پیغام خطای سیستم می شود.</a:t>
            </a:r>
            <a:endParaRPr lang="en-US" sz="2000" dirty="0"/>
          </a:p>
          <a:p>
            <a:pPr marL="506852" lvl="1" indent="0" algn="r" rtl="1">
              <a:buNone/>
            </a:pPr>
            <a:r>
              <a:rPr lang="fa-IR" sz="1800" b="1" i="1" dirty="0"/>
              <a:t>گزارش ها</a:t>
            </a:r>
            <a:endParaRPr lang="en-US" sz="1800" b="1" i="1" dirty="0"/>
          </a:p>
          <a:p>
            <a:pPr marL="0" indent="0" algn="r" rtl="1">
              <a:buNone/>
            </a:pPr>
            <a:r>
              <a:rPr lang="fa-IR" sz="2000" dirty="0"/>
              <a:t>	تعداد اظهار نامه های موجود در بایگانی راکد ، گردش کاری اظهارنامه</a:t>
            </a:r>
            <a:endParaRPr lang="en-US" sz="2000" dirty="0"/>
          </a:p>
        </p:txBody>
      </p:sp>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0" lvl="0" indent="0" algn="r" rtl="1">
              <a:buNone/>
            </a:pPr>
            <a:r>
              <a:rPr lang="fa-IR" sz="1600" b="1" dirty="0"/>
              <a:t>کارشناسی اظهارنامه</a:t>
            </a:r>
            <a:endParaRPr lang="en-US" sz="1600" b="1" dirty="0"/>
          </a:p>
          <a:p>
            <a:pPr marL="0" indent="0" algn="r" rtl="1">
              <a:buNone/>
            </a:pPr>
            <a:r>
              <a:rPr lang="fa-IR" sz="1600" dirty="0"/>
              <a:t>اظهارنامه ها پس از ثبت در واحد "دفتر کوتاژ" و بایگانی در "بایگانی بازبینی" به مرحله ی کارشناسی می رسند. کارمند "بایگانی بازبینی" وظیفه دارد اظهارنامه ها را به ترتیب ورود از بایگانی انتخاب کرده و به صورت دسته های  یک تا پنجاه تایی توسط سیستم جامع بازبینی به "کارشناسان بازبینی" تخصیص دهد. کارمند بایگانی موظف است اصل اظهارنامه ها را نیز به کارشناس مشخص شده توسط سیستم جامع بازبینی تحویل  دهد.</a:t>
            </a:r>
            <a:endParaRPr lang="en-US" sz="1600" dirty="0"/>
          </a:p>
          <a:p>
            <a:pPr marL="0" indent="0" algn="r" rtl="1">
              <a:buNone/>
            </a:pPr>
            <a:r>
              <a:rPr lang="fa-IR" sz="1600" dirty="0"/>
              <a:t>کارشناس بازبینی پس از ورود به "سیستم جامع بازبینی"  لیست اظهارنامه های در انتظار کارشناسی شدن را مشاهده کرده نظر کارشناسی خود را در سیستم برای هر اظهارنامه اعلام می کند.</a:t>
            </a:r>
            <a:endParaRPr lang="en-US" sz="1600" dirty="0"/>
          </a:p>
          <a:p>
            <a:pPr marL="0" indent="0" algn="r" rtl="1">
              <a:buNone/>
            </a:pPr>
            <a:r>
              <a:rPr lang="fa-IR" sz="1600" dirty="0"/>
              <a:t>قسمت های مربوط به کارشناس بازبینی در سیستم:</a:t>
            </a:r>
            <a:endParaRPr lang="en-US" sz="1600" dirty="0"/>
          </a:p>
          <a:p>
            <a:pPr marL="0" indent="0" algn="r">
              <a:buNone/>
            </a:pPr>
            <a:endParaRPr lang="en-US" sz="1600" dirty="0"/>
          </a:p>
        </p:txBody>
      </p:sp>
      <p:pic>
        <p:nvPicPr>
          <p:cNvPr id="4" name="Picture" descr="A description..."/>
          <p:cNvPicPr/>
          <p:nvPr/>
        </p:nvPicPr>
        <p:blipFill rotWithShape="1">
          <a:blip r:embed="rId2"/>
          <a:srcRect l="10954" t="7867" r="9845"/>
          <a:stretch/>
        </p:blipFill>
        <p:spPr bwMode="auto">
          <a:xfrm>
            <a:off x="579437" y="2956719"/>
            <a:ext cx="5886768" cy="3977799"/>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506852" lvl="1" indent="0" algn="r" rtl="1">
              <a:buNone/>
            </a:pPr>
            <a:r>
              <a:rPr lang="fa-IR" sz="1800" b="1" i="1" dirty="0"/>
              <a:t>انتخاب جهت بازبینی:</a:t>
            </a:r>
            <a:endParaRPr lang="en-US" sz="1800" b="1" i="1" dirty="0"/>
          </a:p>
          <a:p>
            <a:pPr marL="0" indent="0" algn="r" rtl="1">
              <a:buNone/>
            </a:pPr>
            <a:r>
              <a:rPr lang="fa-IR" sz="2000" dirty="0"/>
              <a:t>این بخش از منوی "بازبینی" قابل دسترسی است کارشناس با ورود دراین بخش لیست تمام اظهارنامه های تخصیص داده شده به خود را مشاهده میکند.  کارشناس میتواند با انتخاب اظهارنامه با موس یا وارد کرده شماره کوتاژ اظهارنامه، اظهارنامه را برای  کارشناسی انتخاب کند. پس از انتخاب سیستم به قسمت بازبینی اظهارنامه منتقل می شود.</a:t>
            </a:r>
            <a:endParaRPr lang="en-US" sz="2000" dirty="0"/>
          </a:p>
          <a:p>
            <a:pPr marL="0" indent="0" algn="r">
              <a:buNone/>
            </a:pPr>
            <a:endParaRPr lang="en-US" sz="2000" dirty="0"/>
          </a:p>
        </p:txBody>
      </p:sp>
      <p:pic>
        <p:nvPicPr>
          <p:cNvPr id="4" name="Picture" descr="A description..."/>
          <p:cNvPicPr/>
          <p:nvPr/>
        </p:nvPicPr>
        <p:blipFill rotWithShape="1">
          <a:blip r:embed="rId2"/>
          <a:srcRect l="12139" t="8725" r="12147"/>
          <a:stretch/>
        </p:blipFill>
        <p:spPr bwMode="auto">
          <a:xfrm>
            <a:off x="1493837" y="2347119"/>
            <a:ext cx="6057900" cy="4103528"/>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506852" lvl="1" indent="0" algn="r" rtl="1">
              <a:buNone/>
            </a:pPr>
            <a:r>
              <a:rPr lang="fa-IR" sz="1600" b="1" i="1" dirty="0"/>
              <a:t>بازبینی اظهارنامه:</a:t>
            </a:r>
            <a:endParaRPr lang="en-US" sz="1600" b="1" i="1" dirty="0"/>
          </a:p>
          <a:p>
            <a:pPr marL="0" indent="0" algn="r" rtl="1">
              <a:buNone/>
            </a:pPr>
            <a:r>
              <a:rPr lang="fa-IR" sz="1800" dirty="0"/>
              <a:t>پس از انتخاب اظهارنامه قسمت بازبینی اظهارنامه برای اعلام نتیجه ی بازبینی اظهارنامه باز می شود. در این بخش دو گزینه قابل انتخاب است. گزینه ی اول اعلام اظهارنامه به عنوان "بدون مشکل" که با انتخاب این گزینه اظهارنامه پس از تحویل به بایگانی بازبینی روند بایگانی  و بایگانی راکد را طی خواهد کرد. </a:t>
            </a:r>
            <a:endParaRPr lang="en-US" sz="1800" dirty="0"/>
          </a:p>
          <a:p>
            <a:pPr marL="0" indent="0" algn="r">
              <a:buNone/>
            </a:pPr>
            <a:r>
              <a:rPr lang="fa-IR" sz="1800" dirty="0"/>
              <a:t>گزینه ی دوم اعلام اظهارنامه به عنوان "مشکل دار" است. با انتخاب این گزینه در سیستم گزینه های دیگری برای مشخص کردن نوع مشکل پرونده (کلاسه) علت تفاوت، و مبلغ تفاوت در صورت نیاز برای کارشناس نمایان میکند تا اظهارنامه با پر کردن آن قسمت ها دلایل این نظر در سیستم ثبت شود.</a:t>
            </a:r>
            <a:endParaRPr lang="en-US" sz="1800" dirty="0"/>
          </a:p>
          <a:p>
            <a:pPr marL="0" indent="0" algn="r">
              <a:buNone/>
            </a:pPr>
            <a:endParaRPr lang="en-US" sz="1800" dirty="0"/>
          </a:p>
        </p:txBody>
      </p:sp>
      <p:pic>
        <p:nvPicPr>
          <p:cNvPr id="4" name="Picture" descr="A description..."/>
          <p:cNvPicPr/>
          <p:nvPr/>
        </p:nvPicPr>
        <p:blipFill rotWithShape="1">
          <a:blip r:embed="rId2"/>
          <a:srcRect l="11340" t="7830" r="11037"/>
          <a:stretch/>
        </p:blipFill>
        <p:spPr bwMode="auto">
          <a:xfrm>
            <a:off x="731837" y="3032919"/>
            <a:ext cx="5200650" cy="4404519"/>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0" indent="0" algn="r">
              <a:buNone/>
            </a:pPr>
            <a:r>
              <a:rPr lang="fa-IR" sz="2000" dirty="0"/>
              <a:t>اظهارنامه هایی که به عنوان مشکل دار اعلام شده اند در میز کار مدیر لیست می شوند تا با تایید مدیر به بخش مکاتبات ارجاع شوند. در صورت عدم تایید مدیر این اظهارنامه ها دوباره برای تجدید نظر در میز کار کارشناس مربوطه نمایش داده خواهد شد. </a:t>
            </a:r>
            <a:endParaRPr lang="en-US" sz="2000" dirty="0"/>
          </a:p>
        </p:txBody>
      </p:sp>
      <p:pic>
        <p:nvPicPr>
          <p:cNvPr id="4" name="Picture" descr="A description..."/>
          <p:cNvPicPr/>
          <p:nvPr/>
        </p:nvPicPr>
        <p:blipFill rotWithShape="1">
          <a:blip r:embed="rId2"/>
          <a:srcRect l="11849" t="8366" r="10227"/>
          <a:stretch/>
        </p:blipFill>
        <p:spPr bwMode="auto">
          <a:xfrm>
            <a:off x="2766060" y="2446019"/>
            <a:ext cx="4937760" cy="4244499"/>
          </a:xfrm>
          <a:prstGeom prst="rect">
            <a:avLst/>
          </a:prstGeom>
          <a:noFill/>
          <a:ln w="9525">
            <a:noFill/>
            <a:miter lim="800000"/>
            <a:headEnd/>
            <a:tailEnd/>
          </a:ln>
        </p:spPr>
      </p:pic>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137319"/>
            <a:ext cx="9642951" cy="6591635"/>
          </a:xfrm>
        </p:spPr>
        <p:txBody>
          <a:bodyPr>
            <a:normAutofit/>
          </a:bodyPr>
          <a:lstStyle/>
          <a:p>
            <a:pPr marL="0" lvl="0" indent="0" algn="r" rtl="1">
              <a:buNone/>
            </a:pPr>
            <a:r>
              <a:rPr lang="fa-IR"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دفتر کوتاژ</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a:p>
            <a:pPr marL="0" indent="0" algn="r">
              <a:buNone/>
            </a:pPr>
            <a:r>
              <a:rPr lang="fa-IR" sz="1800" dirty="0">
                <a:cs typeface="B Nazanin" pitchFamily="2" charset="-78"/>
              </a:rPr>
              <a:t>تحویل اظهارنامه و ثبت در سیستم و چاپ بارکد:</a:t>
            </a:r>
            <a:endParaRPr lang="en-US" sz="1800" dirty="0">
              <a:cs typeface="B Nazanin" pitchFamily="2" charset="-78"/>
            </a:endParaRPr>
          </a:p>
        </p:txBody>
      </p:sp>
      <p:pic>
        <p:nvPicPr>
          <p:cNvPr id="4" name="Picture" descr="A description..."/>
          <p:cNvPicPr/>
          <p:nvPr/>
        </p:nvPicPr>
        <p:blipFill>
          <a:blip r:embed="rId2"/>
          <a:srcRect/>
          <a:stretch>
            <a:fillRect/>
          </a:stretch>
        </p:blipFill>
        <p:spPr bwMode="auto">
          <a:xfrm>
            <a:off x="350837" y="1166019"/>
            <a:ext cx="6120130" cy="3848100"/>
          </a:xfrm>
          <a:prstGeom prst="rect">
            <a:avLst/>
          </a:prstGeom>
          <a:noFill/>
          <a:ln w="9525">
            <a:noFill/>
            <a:miter lim="800000"/>
            <a:headEnd/>
            <a:tailEnd/>
          </a:ln>
        </p:spPr>
      </p:pic>
      <p:sp>
        <p:nvSpPr>
          <p:cNvPr id="5" name="TextBox 4"/>
          <p:cNvSpPr txBox="1"/>
          <p:nvPr/>
        </p:nvSpPr>
        <p:spPr>
          <a:xfrm>
            <a:off x="503237" y="5166519"/>
            <a:ext cx="9161269" cy="2308324"/>
          </a:xfrm>
          <a:prstGeom prst="rect">
            <a:avLst/>
          </a:prstGeom>
          <a:noFill/>
        </p:spPr>
        <p:txBody>
          <a:bodyPr wrap="square" rtlCol="0">
            <a:spAutoFit/>
          </a:bodyPr>
          <a:lstStyle/>
          <a:p>
            <a:pPr algn="r" rtl="1"/>
            <a:r>
              <a:rPr lang="fa-IR" sz="1800" dirty="0">
                <a:cs typeface="B Nazanin" pitchFamily="2" charset="-78"/>
              </a:rPr>
              <a:t>نقطه ی شروع برای سیستم جامع بازبینی از دفتر کوتاژ می باشد جایی که شماره کوتاژ ثبت سیستم می شود و برچسب بارکد به آن زده می شود تا در مراحل بعدی کاربران بتوانند به راحتی برای هر کاری که با اظهارنامه دارند کوتاژ یک اظهارنامه را با دستگاه بارکد خوان  وارد سیستم کنند. از آن جایی که وارد کردن دستی شماره کوتاژ زمان گیر بوده و کار دشواری برای کارمندان دفتر کوتاژ می باشد،در سیستم جامع بازبینی  سعی شده است تا به سرعت ورود اطلاعات افزوده شود برای تحقق این هدف دو کار انجام شده است ۱)  از آنحایی که بیش تر کوتاژ هایی که در طول یک روز کاری وارد سیستم می شوند دارای شماره کوتاژ های نزدیک به هم </a:t>
            </a:r>
            <a:r>
              <a:rPr lang="fa-IR" sz="1800" dirty="0" smtClean="0">
                <a:cs typeface="B Nazanin" pitchFamily="2" charset="-78"/>
              </a:rPr>
              <a:t>هستند</a:t>
            </a:r>
            <a:r>
              <a:rPr lang="en-US" sz="1800" dirty="0">
                <a:cs typeface="B Nazanin" pitchFamily="2" charset="-78"/>
              </a:rPr>
              <a:t> </a:t>
            </a:r>
            <a:r>
              <a:rPr lang="fa-IR" sz="1800" dirty="0" smtClean="0">
                <a:cs typeface="B Nazanin" pitchFamily="2" charset="-78"/>
              </a:rPr>
              <a:t>در </a:t>
            </a:r>
            <a:r>
              <a:rPr lang="fa-IR" sz="1800" dirty="0">
                <a:cs typeface="B Nazanin" pitchFamily="2" charset="-78"/>
              </a:rPr>
              <a:t>جعبه ورود شماره کوتاژ  ۳ رقم اول کوتاژ در جعبه باقی می ماند و کاربر دفتر کوتاژ در اکثر موارد تنها کافی است ۴ رقم بعدی را وارد کند و برای جلوگیری از اشتباه همواره ۷ رقمی بودن کوتاژ را سیستم بررسی می کند و خطای مناسب را گزارش می دهد</a:t>
            </a:r>
            <a:r>
              <a:rPr lang="fa-IR" sz="1800" dirty="0" smtClean="0">
                <a:cs typeface="B Nazanin" pitchFamily="2" charset="-78"/>
              </a:rPr>
              <a:t>.</a:t>
            </a:r>
            <a:endParaRPr lang="en-US" sz="1800" dirty="0">
              <a:cs typeface="B Nazanin" pitchFamily="2" charset="-78"/>
            </a:endParaRPr>
          </a:p>
        </p:txBody>
      </p:sp>
    </p:spTree>
    <p:extLst>
      <p:ext uri="{BB962C8B-B14F-4D97-AF65-F5344CB8AC3E}">
        <p14:creationId xmlns:p14="http://schemas.microsoft.com/office/powerpoint/2010/main" val="4215734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365919"/>
            <a:ext cx="9642951" cy="6363035"/>
          </a:xfrm>
        </p:spPr>
        <p:txBody>
          <a:bodyPr>
            <a:normAutofit/>
          </a:bodyPr>
          <a:lstStyle/>
          <a:p>
            <a:pPr marL="506852" lvl="1" indent="0" algn="r" rtl="1">
              <a:buNone/>
            </a:pPr>
            <a:r>
              <a:rPr lang="fa-IR" sz="1600" b="1" i="1" dirty="0" smtClean="0"/>
              <a:t>انتخاب اظهارنامه جهت ویرایش نتیجه بازبینی:</a:t>
            </a:r>
            <a:endParaRPr lang="en-US" sz="1600" b="1" i="1" dirty="0" smtClean="0"/>
          </a:p>
          <a:p>
            <a:pPr marL="0" indent="0" algn="r" rtl="1">
              <a:buNone/>
            </a:pPr>
            <a:r>
              <a:rPr lang="fa-IR" sz="1800" dirty="0" smtClean="0"/>
              <a:t>کارشناس در صورت وارد کردن اشتباه نتیجه کارشناسی اظهارنامه یا تغییر نظر کارشناسیش پس از یک بار اعلام نتیجه میتواند نظر خود را اصلاح و عوض کند. این عمل در قسمت "ویرایش نتیجه بازبینی" از منوی "بازبینی"  قابل دسترسی است. در این قسمت کارشناس با ورود کوتاژ اظهارنامه ی مورد نظر به قسمت "بازبینی اظهارنامه" رفته و نظر خود را اصلاح کنند. این نظر کارشناس به طور جداگانه در سیستم ذخیره می شود و نظر قبلی در سوابق اظهارناهم به صورت نظر تغییر یافته باقی خواهد ماند.</a:t>
            </a:r>
            <a:endParaRPr lang="en-US" sz="1800" dirty="0" smtClean="0"/>
          </a:p>
          <a:p>
            <a:pPr marL="506852" lvl="1" indent="0" algn="r" rtl="1">
              <a:buNone/>
            </a:pPr>
            <a:r>
              <a:rPr lang="fa-IR" sz="1600" b="1" i="1" dirty="0" smtClean="0"/>
              <a:t>گزارشات قابل مشاهده توسط کارشناس بازبینی در سیستم:</a:t>
            </a:r>
            <a:endParaRPr lang="en-US" sz="1600" b="1" i="1" dirty="0" smtClean="0"/>
          </a:p>
          <a:p>
            <a:pPr marL="0" indent="0" algn="r" rtl="1">
              <a:buNone/>
            </a:pPr>
            <a:r>
              <a:rPr lang="fa-IR" sz="1800" dirty="0" smtClean="0"/>
              <a:t>در منوی "گزارشات" گزارش هایی از جمله لیست کوتاژهای موجود در سیستم برای کارشناس  قابل دسترسی است. گردش کاری اظهارنامه که محلی برای مشاهده ی تمام فرایند های انجام گرفته روی اظهارنامه از ابتدای ورود به سیستم تا الان است و "اطلاعات درب خروج" اظهارنامه که مربوط به ریز اطلاعات بار و کارشناسان قسمت های دیگر گمرک که روی این اظهارنامه  کار کرده اند است نیز در این منو برای کارشناس قابل دسترسی است. </a:t>
            </a:r>
            <a:endParaRPr lang="en-US" sz="1800" dirty="0" smtClean="0"/>
          </a:p>
          <a:p>
            <a:pPr marL="506852" lvl="1" indent="0" algn="r" rtl="1">
              <a:buNone/>
            </a:pPr>
            <a:r>
              <a:rPr lang="en-US" sz="1600" b="1" i="1" dirty="0" smtClean="0"/>
              <a:t> </a:t>
            </a:r>
          </a:p>
          <a:p>
            <a:pPr marL="506852" lvl="1" indent="0" algn="r" rtl="1">
              <a:buNone/>
            </a:pPr>
            <a:r>
              <a:rPr lang="fa-IR" sz="1600" b="1" i="1" dirty="0" smtClean="0"/>
              <a:t>میز کار کارشناس بازبینی در سیستم:</a:t>
            </a:r>
            <a:endParaRPr lang="en-US" sz="1600" b="1" i="1" dirty="0" smtClean="0"/>
          </a:p>
          <a:p>
            <a:pPr marL="0" indent="0" algn="r" rtl="1">
              <a:buNone/>
            </a:pPr>
            <a:r>
              <a:rPr lang="fa-IR" sz="1800" dirty="0" smtClean="0"/>
              <a:t>هر کاربر در سیستم جامع بازبینی دارای یک میز کار مخصوص به تخصص خود می باشد. کارشناس بازبینی نیز مانند بقیه کاربران دارای میز کاری شامل اطلاعات آماری مربوط به خود و دسترسی های سریع به بقیه قسمت های سیستم است. در میز کار کارشناس بازبینی مواردی از جمله تعداد اظهارنامه های در انتظار بازبینی، تعداد اظهارنامه های کارشناسی شده توسط کارشناس و موارد مشخص شده توسط مدیر به عنوان تجدید نظر و دسترسی سریع به تمام قسمت های ذکر شده موجود است.</a:t>
            </a:r>
            <a:endParaRPr lang="en-US" sz="1800" dirty="0"/>
          </a:p>
        </p:txBody>
      </p:sp>
    </p:spTree>
    <p:extLst>
      <p:ext uri="{BB962C8B-B14F-4D97-AF65-F5344CB8AC3E}">
        <p14:creationId xmlns:p14="http://schemas.microsoft.com/office/powerpoint/2010/main" val="4064814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descr="A description..."/>
          <p:cNvPicPr/>
          <p:nvPr/>
        </p:nvPicPr>
        <p:blipFill>
          <a:blip r:embed="rId2"/>
          <a:srcRect/>
          <a:stretch>
            <a:fillRect/>
          </a:stretch>
        </p:blipFill>
        <p:spPr bwMode="auto">
          <a:xfrm>
            <a:off x="0" y="0"/>
            <a:ext cx="6120130" cy="3611245"/>
          </a:xfrm>
          <a:prstGeom prst="rect">
            <a:avLst/>
          </a:prstGeom>
          <a:noFill/>
          <a:ln w="9525">
            <a:noFill/>
            <a:miter lim="800000"/>
            <a:headEnd/>
            <a:tailEnd/>
          </a:ln>
        </p:spPr>
      </p:pic>
      <p:sp>
        <p:nvSpPr>
          <p:cNvPr id="5" name="TextBox 4"/>
          <p:cNvSpPr txBox="1"/>
          <p:nvPr/>
        </p:nvSpPr>
        <p:spPr>
          <a:xfrm>
            <a:off x="5989638" y="1790699"/>
            <a:ext cx="4038600" cy="1569660"/>
          </a:xfrm>
          <a:prstGeom prst="rect">
            <a:avLst/>
          </a:prstGeom>
          <a:noFill/>
        </p:spPr>
        <p:txBody>
          <a:bodyPr wrap="square" rtlCol="0">
            <a:spAutoFit/>
          </a:bodyPr>
          <a:lstStyle/>
          <a:p>
            <a:pPr algn="r" rtl="1"/>
            <a:r>
              <a:rPr lang="fa-IR" dirty="0">
                <a:cs typeface="B Nazanin" pitchFamily="2" charset="-78"/>
              </a:rPr>
              <a:t>۲)  چاپ بارکد همزمان با ورود اطلاعات انجام می شود و  لازم نیست کاربر هیج کار اضافی برای چاپ کردن بارکد انجام </a:t>
            </a:r>
            <a:r>
              <a:rPr lang="fa-IR" dirty="0" smtClean="0">
                <a:cs typeface="B Nazanin" pitchFamily="2" charset="-78"/>
              </a:rPr>
              <a:t>دهد.</a:t>
            </a:r>
            <a:endParaRPr lang="en-US" dirty="0">
              <a:cs typeface="B Nazanin" pitchFamily="2" charset="-78"/>
            </a:endParaRPr>
          </a:p>
        </p:txBody>
      </p:sp>
      <p:pic>
        <p:nvPicPr>
          <p:cNvPr id="6" name="Picture" descr="A description..."/>
          <p:cNvPicPr/>
          <p:nvPr/>
        </p:nvPicPr>
        <p:blipFill>
          <a:blip r:embed="rId3"/>
          <a:srcRect/>
          <a:stretch>
            <a:fillRect/>
          </a:stretch>
        </p:blipFill>
        <p:spPr bwMode="auto">
          <a:xfrm>
            <a:off x="0" y="3849688"/>
            <a:ext cx="6120130" cy="3740150"/>
          </a:xfrm>
          <a:prstGeom prst="rect">
            <a:avLst/>
          </a:prstGeom>
          <a:noFill/>
          <a:ln w="9525">
            <a:noFill/>
            <a:miter lim="800000"/>
            <a:headEnd/>
            <a:tailEnd/>
          </a:ln>
        </p:spPr>
      </p:pic>
    </p:spTree>
    <p:extLst>
      <p:ext uri="{BB962C8B-B14F-4D97-AF65-F5344CB8AC3E}">
        <p14:creationId xmlns:p14="http://schemas.microsoft.com/office/powerpoint/2010/main" val="594929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38349" y="365919"/>
            <a:ext cx="9642951" cy="6363035"/>
          </a:xfrm>
          <a:prstGeom prst="rect">
            <a:avLst/>
          </a:prstGeom>
        </p:spPr>
        <p:txBody>
          <a:bodyPr vert="horz" lIns="101370" tIns="50685" rIns="101370" bIns="50685">
            <a:noAutofit/>
          </a:bodyPr>
          <a:lstStyle>
            <a:lvl1pPr marL="380139" indent="-380139" algn="l" rtl="0" eaLnBrk="1" latinLnBrk="0" hangingPunct="1">
              <a:spcBef>
                <a:spcPct val="20000"/>
              </a:spcBef>
              <a:buClr>
                <a:schemeClr val="accent1"/>
              </a:buClr>
              <a:buSzPct val="70000"/>
              <a:buFont typeface="Wingdings 2"/>
              <a:buChar char=""/>
              <a:defRPr kumimoji="0" sz="3500" kern="1200">
                <a:solidFill>
                  <a:schemeClr val="tx2"/>
                </a:solidFill>
                <a:latin typeface="+mn-lt"/>
                <a:ea typeface="+mn-ea"/>
                <a:cs typeface="+mn-cs"/>
              </a:defRPr>
            </a:lvl1pPr>
            <a:lvl2pPr marL="823634" indent="-316782" algn="l" rtl="0" eaLnBrk="1" latinLnBrk="0" hangingPunct="1">
              <a:spcBef>
                <a:spcPct val="20000"/>
              </a:spcBef>
              <a:buClr>
                <a:schemeClr val="accent1"/>
              </a:buClr>
              <a:buSzPct val="70000"/>
              <a:buFont typeface="Wingdings 2"/>
              <a:buChar char=""/>
              <a:defRPr kumimoji="0" sz="3100" kern="1200">
                <a:solidFill>
                  <a:schemeClr val="tx2"/>
                </a:solidFill>
                <a:latin typeface="+mn-lt"/>
                <a:ea typeface="+mn-ea"/>
                <a:cs typeface="+mn-cs"/>
              </a:defRPr>
            </a:lvl2pPr>
            <a:lvl3pPr marL="1267130" indent="-253426" algn="l" rtl="0" eaLnBrk="1" latinLnBrk="0" hangingPunct="1">
              <a:spcBef>
                <a:spcPct val="20000"/>
              </a:spcBef>
              <a:buClr>
                <a:schemeClr val="accent1"/>
              </a:buClr>
              <a:buSzPct val="70000"/>
              <a:buFont typeface="Wingdings 2"/>
              <a:buChar char=""/>
              <a:defRPr kumimoji="0" sz="2700" kern="1200">
                <a:solidFill>
                  <a:schemeClr val="tx2"/>
                </a:solidFill>
                <a:latin typeface="+mn-lt"/>
                <a:ea typeface="+mn-ea"/>
                <a:cs typeface="+mn-cs"/>
              </a:defRPr>
            </a:lvl3pPr>
            <a:lvl4pPr marL="1773982" indent="-253426" algn="l" rtl="0" eaLnBrk="1" latinLnBrk="0" hangingPunct="1">
              <a:spcBef>
                <a:spcPct val="20000"/>
              </a:spcBef>
              <a:buClr>
                <a:schemeClr val="accent1"/>
              </a:buClr>
              <a:buSzPct val="70000"/>
              <a:buFont typeface="Wingdings 2"/>
              <a:buChar char=""/>
              <a:defRPr kumimoji="0" sz="2200" kern="1200">
                <a:solidFill>
                  <a:schemeClr val="tx2"/>
                </a:solidFill>
                <a:latin typeface="+mn-lt"/>
                <a:ea typeface="+mn-ea"/>
                <a:cs typeface="+mn-cs"/>
              </a:defRPr>
            </a:lvl4pPr>
            <a:lvl5pPr marL="2280834" indent="-253426" algn="l" rtl="0" eaLnBrk="1" latinLnBrk="0" hangingPunct="1">
              <a:spcBef>
                <a:spcPct val="20000"/>
              </a:spcBef>
              <a:buClr>
                <a:schemeClr val="accent1"/>
              </a:buClr>
              <a:buSzPct val="60000"/>
              <a:buFont typeface="Wingdings 2"/>
              <a:buChar char=""/>
              <a:defRPr kumimoji="0" sz="2000" kern="1200">
                <a:solidFill>
                  <a:schemeClr val="tx2"/>
                </a:solidFill>
                <a:latin typeface="+mn-lt"/>
                <a:ea typeface="+mn-ea"/>
                <a:cs typeface="+mn-cs"/>
              </a:defRPr>
            </a:lvl5pPr>
            <a:lvl6pPr marL="2787686" indent="-253426" algn="l" rtl="0" eaLnBrk="1" latinLnBrk="0" hangingPunct="1">
              <a:spcBef>
                <a:spcPct val="20000"/>
              </a:spcBef>
              <a:buClr>
                <a:schemeClr val="accent1"/>
              </a:buClr>
              <a:buSzPct val="60000"/>
              <a:buFont typeface="Wingdings 2"/>
              <a:buChar char=""/>
              <a:defRPr kumimoji="0" sz="2000" kern="1200">
                <a:solidFill>
                  <a:schemeClr val="tx2"/>
                </a:solidFill>
                <a:latin typeface="+mn-lt"/>
                <a:ea typeface="+mn-ea"/>
                <a:cs typeface="+mn-cs"/>
              </a:defRPr>
            </a:lvl6pPr>
            <a:lvl7pPr marL="3294537" indent="-253426"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7pPr>
            <a:lvl8pPr marL="3801389" indent="-253426" algn="l" rtl="0" eaLnBrk="1" latinLnBrk="0" hangingPunct="1">
              <a:spcBef>
                <a:spcPct val="20000"/>
              </a:spcBef>
              <a:buClr>
                <a:schemeClr val="accent1"/>
              </a:buClr>
              <a:buSzPct val="60000"/>
              <a:buFont typeface="Wingdings 2"/>
              <a:buChar char=""/>
              <a:defRPr kumimoji="0" sz="1800" kern="1200" baseline="0">
                <a:solidFill>
                  <a:schemeClr val="tx2"/>
                </a:solidFill>
                <a:latin typeface="+mn-lt"/>
                <a:ea typeface="+mn-ea"/>
                <a:cs typeface="+mn-cs"/>
              </a:defRPr>
            </a:lvl8pPr>
            <a:lvl9pPr marL="4308241" indent="-253426"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9pPr>
          </a:lstStyle>
          <a:p>
            <a:pPr marL="0" indent="0" algn="r" rtl="1">
              <a:buNone/>
            </a:pPr>
            <a:r>
              <a:rPr lang="fa-IR" sz="1800" dirty="0" smtClean="0">
                <a:cs typeface="B Nazanin" pitchFamily="2" charset="-78"/>
              </a:rPr>
              <a:t>ممکن است گاهی کاربر به هر دلیلی(مثلا خرابی دستگاه چاپگر) نتواند بارکد را روی اظهارنامه بچسپاند از آن جایی که در سیستم یک اظهارنامه با شماره کوتاژ یکسان در یک سال نمی تواند وارد شود و خطای تکراری بودن می دهد  در این صورت در سیستم امکانی فراهم شده که کاربر دفتر کوتاژ برای اظهارنامه ای که قبلا وصول کرده بارکد را چاپ کند و برای جلوگیری از اشتباه هنگام چاپ بارکد سیستم بررسی می کند که آیا اظهارنامه ای با این کوتاژ قبلا وصول شده یا نه. </a:t>
            </a:r>
            <a:endParaRPr lang="en-US" sz="1800" dirty="0" smtClean="0">
              <a:cs typeface="B Nazanin" pitchFamily="2" charset="-78"/>
            </a:endParaRPr>
          </a:p>
          <a:p>
            <a:pPr marL="0" indent="0" algn="r" rtl="1">
              <a:buNone/>
            </a:pPr>
            <a:r>
              <a:rPr lang="fa-IR" sz="1800" dirty="0" smtClean="0">
                <a:cs typeface="B Nazanin" pitchFamily="2" charset="-78"/>
              </a:rPr>
              <a:t>ثبت اظهار نامه در این مرحله باعث می شود که بتوان با اتصال نرم افزار درب خروج به سیستم جامع بازبینی از خروج آن دسته اظهار کننده هایی که اظهارنامه خود را به دفتر کوتاژ تحویل ندادند جلوگیری کرد که این یکی از مزیت های اساسی این سیستم به شمار می رود به عبارت دیگر ورود اطلاعات در نرم افزار درب خروج منوط به تحویل اظهارنامه به دفتر کوتاژ خواهد بود.</a:t>
            </a:r>
          </a:p>
          <a:p>
            <a:pPr marL="0" indent="0" algn="r" rtl="1">
              <a:buNone/>
            </a:pPr>
            <a:r>
              <a:rPr lang="fa-IR" sz="32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تحویل </a:t>
            </a:r>
            <a:r>
              <a:rPr lang="fa-IR" sz="32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به بایگانی بازبینی</a:t>
            </a:r>
            <a:endParaRPr lang="en-US" sz="32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a:p>
            <a:pPr marL="0" indent="0" algn="r" rtl="1">
              <a:buNone/>
            </a:pPr>
            <a:endParaRPr lang="en-US" sz="1800" dirty="0" smtClean="0">
              <a:cs typeface="B Nazanin" pitchFamily="2" charset="-78"/>
            </a:endParaRPr>
          </a:p>
          <a:p>
            <a:pPr marL="0" indent="0" algn="r" rtl="1">
              <a:buNone/>
            </a:pPr>
            <a:endParaRPr lang="en-US" sz="1800" dirty="0">
              <a:cs typeface="B Nazanin" pitchFamily="2" charset="-78"/>
            </a:endParaRPr>
          </a:p>
        </p:txBody>
      </p:sp>
      <p:pic>
        <p:nvPicPr>
          <p:cNvPr id="6" name="Picture" descr="A description..."/>
          <p:cNvPicPr/>
          <p:nvPr/>
        </p:nvPicPr>
        <p:blipFill>
          <a:blip r:embed="rId2"/>
          <a:srcRect/>
          <a:stretch>
            <a:fillRect/>
          </a:stretch>
        </p:blipFill>
        <p:spPr bwMode="auto">
          <a:xfrm>
            <a:off x="122237" y="2728119"/>
            <a:ext cx="6120130" cy="3860165"/>
          </a:xfrm>
          <a:prstGeom prst="rect">
            <a:avLst/>
          </a:prstGeom>
          <a:noFill/>
          <a:ln w="9525">
            <a:noFill/>
            <a:miter lim="800000"/>
            <a:headEnd/>
            <a:tailEnd/>
          </a:ln>
        </p:spPr>
      </p:pic>
      <p:sp>
        <p:nvSpPr>
          <p:cNvPr id="7" name="TextBox 6"/>
          <p:cNvSpPr txBox="1"/>
          <p:nvPr/>
        </p:nvSpPr>
        <p:spPr>
          <a:xfrm>
            <a:off x="6446837" y="3261519"/>
            <a:ext cx="3703638" cy="3416320"/>
          </a:xfrm>
          <a:prstGeom prst="rect">
            <a:avLst/>
          </a:prstGeom>
          <a:noFill/>
        </p:spPr>
        <p:txBody>
          <a:bodyPr wrap="square" rtlCol="0">
            <a:spAutoFit/>
          </a:bodyPr>
          <a:lstStyle/>
          <a:p>
            <a:pPr marL="0" indent="0" algn="r" rtl="1">
              <a:buNone/>
            </a:pPr>
            <a:r>
              <a:rPr lang="fa-IR" sz="1800" dirty="0">
                <a:cs typeface="B Nazanin" pitchFamily="2" charset="-78"/>
              </a:rPr>
              <a:t>در پایان یک روز یا یک دوره کاری دفتر کوتاژ‌  اظهارنامه های دریافتی خود را در آن روز به بایگانی بازبینی ارسال می کند که در شکل ۱  با گذر </a:t>
            </a:r>
            <a:r>
              <a:rPr lang="en-US" sz="1800" dirty="0">
                <a:cs typeface="B Nazanin" pitchFamily="2" charset="-78"/>
              </a:rPr>
              <a:t>Send to AR </a:t>
            </a:r>
            <a:r>
              <a:rPr lang="fa-IR" sz="1800" dirty="0">
                <a:cs typeface="B Nazanin" pitchFamily="2" charset="-78"/>
              </a:rPr>
              <a:t>مشخص شده است.</a:t>
            </a:r>
            <a:endParaRPr lang="en-US" sz="1800" dirty="0">
              <a:cs typeface="B Nazanin" pitchFamily="2" charset="-78"/>
            </a:endParaRPr>
          </a:p>
          <a:p>
            <a:pPr marL="0" indent="0" algn="r" rtl="1">
              <a:buNone/>
            </a:pPr>
            <a:r>
              <a:rPr lang="fa-IR" sz="1800" dirty="0">
                <a:cs typeface="B Nazanin" pitchFamily="2" charset="-78"/>
              </a:rPr>
              <a:t>این فرایند بدین صورت است که کاربر دفتر کوتاژ  تمامی کوتاژ هایی که از یک تاریخ و ساعت مشخص تاریخ آغازی تا تاریخ و ساعت پایانی با وارد کردن زمان آغازی و زمان پایانی همه کوتاژ ها را ارسال می کند با زدن دکمه ارسال در این صفحه تمامی کوتاژ های دریافتی در لیستی که بر اساس کوتاژ مرتب شده است نشان داده می شود. </a:t>
            </a:r>
            <a:endParaRPr lang="en-US" sz="1800" dirty="0">
              <a:cs typeface="B Nazanin" pitchFamily="2" charset="-78"/>
            </a:endParaRPr>
          </a:p>
          <a:p>
            <a:endParaRPr lang="en-US" sz="1800" dirty="0">
              <a:cs typeface="B Nazanin" pitchFamily="2" charset="-78"/>
            </a:endParaRPr>
          </a:p>
        </p:txBody>
      </p:sp>
    </p:spTree>
    <p:extLst>
      <p:ext uri="{BB962C8B-B14F-4D97-AF65-F5344CB8AC3E}">
        <p14:creationId xmlns:p14="http://schemas.microsoft.com/office/powerpoint/2010/main" val="594929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89719"/>
            <a:ext cx="9642951" cy="6439235"/>
          </a:xfrm>
        </p:spPr>
        <p:txBody>
          <a:bodyPr>
            <a:normAutofit/>
          </a:bodyPr>
          <a:lstStyle/>
          <a:p>
            <a:pPr marL="0" indent="0" algn="r" rtl="1">
              <a:buNone/>
            </a:pPr>
            <a:r>
              <a:rPr lang="fa-IR" sz="2000" dirty="0">
                <a:cs typeface="B Nazanin" pitchFamily="2" charset="-78"/>
              </a:rPr>
              <a:t>با ارسال کوتاژ ها یک شماره نامه در بالای لیست به کاربر نشان داده می شود . لازم به ذکر است که قبل از کار با سیستم کاربر دفتر کوتاژ مجبور بود که دو نسخه از لیست مذکور را با دست بنویسد که یک نسخه را برای بایگانی بازبینی همراه اظهارنامه ها می فرستادند و یک نسخه را در دفتر خود بایگانی می کردند.  </a:t>
            </a:r>
            <a:endParaRPr lang="en-US" sz="2000" dirty="0">
              <a:cs typeface="B Nazanin" pitchFamily="2" charset="-78"/>
            </a:endParaRPr>
          </a:p>
          <a:p>
            <a:pPr marL="0" indent="0" algn="r">
              <a:buNone/>
            </a:pPr>
            <a:endParaRPr lang="en-US" sz="2000" dirty="0">
              <a:cs typeface="B Nazanin" pitchFamily="2" charset="-78"/>
            </a:endParaRPr>
          </a:p>
        </p:txBody>
      </p:sp>
      <p:pic>
        <p:nvPicPr>
          <p:cNvPr id="4" name="Picture" descr="A description..."/>
          <p:cNvPicPr/>
          <p:nvPr/>
        </p:nvPicPr>
        <p:blipFill>
          <a:blip r:embed="rId2"/>
          <a:srcRect/>
          <a:stretch>
            <a:fillRect/>
          </a:stretch>
        </p:blipFill>
        <p:spPr bwMode="auto">
          <a:xfrm>
            <a:off x="427036" y="1356519"/>
            <a:ext cx="5584825" cy="5638800"/>
          </a:xfrm>
          <a:prstGeom prst="rect">
            <a:avLst/>
          </a:prstGeom>
          <a:noFill/>
          <a:ln w="9525">
            <a:noFill/>
            <a:miter lim="800000"/>
            <a:headEnd/>
            <a:tailEnd/>
          </a:ln>
        </p:spPr>
      </p:pic>
      <p:sp>
        <p:nvSpPr>
          <p:cNvPr id="5" name="TextBox 4"/>
          <p:cNvSpPr txBox="1"/>
          <p:nvPr/>
        </p:nvSpPr>
        <p:spPr>
          <a:xfrm>
            <a:off x="6358085" y="1356519"/>
            <a:ext cx="3762544" cy="2246769"/>
          </a:xfrm>
          <a:prstGeom prst="rect">
            <a:avLst/>
          </a:prstGeom>
          <a:noFill/>
        </p:spPr>
        <p:txBody>
          <a:bodyPr wrap="square" rtlCol="0">
            <a:spAutoFit/>
          </a:bodyPr>
          <a:lstStyle/>
          <a:p>
            <a:pPr algn="r" rtl="1"/>
            <a:r>
              <a:rPr lang="fa-IR" sz="2000" dirty="0">
                <a:cs typeface="B Nazanin" pitchFamily="2" charset="-78"/>
              </a:rPr>
              <a:t>با آمدن سیستم نوشتن شماره کوتاژ حذف شد.و حتی به چاپ لیست هم نیاز نیست چون در بایگانی بازبینی با وارد کردن شماره نامه لیست تمام کوتاژ های مرتبط با آن نامه نشان داده می شود.و برای ارجاعات بعدی در سیستم موجود است و قابل گزارش گیری.</a:t>
            </a:r>
            <a:endParaRPr lang="en-US" sz="2000" dirty="0">
              <a:cs typeface="B Nazanin" pitchFamily="2" charset="-78"/>
            </a:endParaRPr>
          </a:p>
          <a:p>
            <a:pPr algn="r" rtl="1"/>
            <a:endParaRPr lang="en-US" sz="2000" dirty="0">
              <a:cs typeface="B Nazanin" pitchFamily="2" charset="-78"/>
            </a:endParaRPr>
          </a:p>
        </p:txBody>
      </p:sp>
    </p:spTree>
    <p:extLst>
      <p:ext uri="{BB962C8B-B14F-4D97-AF65-F5344CB8AC3E}">
        <p14:creationId xmlns:p14="http://schemas.microsoft.com/office/powerpoint/2010/main" val="594929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89719"/>
            <a:ext cx="9642951" cy="6439235"/>
          </a:xfrm>
        </p:spPr>
        <p:txBody>
          <a:bodyPr>
            <a:normAutofit/>
          </a:bodyPr>
          <a:lstStyle/>
          <a:p>
            <a:pPr marL="0" lvl="1" indent="0" algn="r">
              <a:buNone/>
            </a:pPr>
            <a:r>
              <a:rPr lang="fa-IR" sz="35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لغو وصول</a:t>
            </a:r>
            <a:endParaRPr lang="en-US" sz="35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p:txBody>
      </p:sp>
      <p:pic>
        <p:nvPicPr>
          <p:cNvPr id="4" name="Picture" descr="A description..."/>
          <p:cNvPicPr/>
          <p:nvPr/>
        </p:nvPicPr>
        <p:blipFill>
          <a:blip r:embed="rId2"/>
          <a:srcRect/>
          <a:stretch>
            <a:fillRect/>
          </a:stretch>
        </p:blipFill>
        <p:spPr bwMode="auto">
          <a:xfrm>
            <a:off x="122237" y="746919"/>
            <a:ext cx="6120130" cy="3641725"/>
          </a:xfrm>
          <a:prstGeom prst="rect">
            <a:avLst/>
          </a:prstGeom>
          <a:noFill/>
          <a:ln w="9525">
            <a:noFill/>
            <a:miter lim="800000"/>
            <a:headEnd/>
            <a:tailEnd/>
          </a:ln>
        </p:spPr>
      </p:pic>
      <p:sp>
        <p:nvSpPr>
          <p:cNvPr id="5" name="TextBox 4"/>
          <p:cNvSpPr txBox="1"/>
          <p:nvPr/>
        </p:nvSpPr>
        <p:spPr>
          <a:xfrm>
            <a:off x="1189037" y="4633119"/>
            <a:ext cx="8220344" cy="2031325"/>
          </a:xfrm>
          <a:prstGeom prst="rect">
            <a:avLst/>
          </a:prstGeom>
          <a:noFill/>
        </p:spPr>
        <p:txBody>
          <a:bodyPr wrap="square" rtlCol="0">
            <a:spAutoFit/>
          </a:bodyPr>
          <a:lstStyle/>
          <a:p>
            <a:pPr lvl="1" algn="r" rtl="1"/>
            <a:r>
              <a:rPr lang="fa-IR" sz="18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فرایند  </a:t>
            </a:r>
            <a:r>
              <a:rPr lang="fa-IR"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های مربوط به ابطال اظهارنامه</a:t>
            </a:r>
            <a:endParaRPr lang="en-US"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a:p>
            <a:pPr algn="r" rtl="1"/>
            <a:r>
              <a:rPr lang="fa-IR" sz="1800" dirty="0">
                <a:cs typeface="B Nazanin" pitchFamily="2" charset="-78"/>
              </a:rPr>
              <a:t>در بخش مدیریت فرایند ابطال یک اظهارنامه کاملا شرح داده خواهد شد ، وقتی یک اظهارنامه ابطال می شود باید به دفتر کوتاژ برگردد و پس از انجام کارهای مربوطه دوباره لاشه ی اظهارنامه به دفتر کوتاژ می رود تا برای بازبینی وصول شود سیستم جامع بازبینی زمانی که اظهارنامه در دفتر کوتاژ وصول می شود بررسی می کند که کوتاژ قبلا وارد سیستم نشده باشد یا این که  اظهارنامه ابطال شده باشد. در غیر این صورت خطا گزارش می دهد. سیستم جامع بازبینی تمامی تاریخچه یک اظهار نامه را حتی اگر ابطال هم شده باشد ذخیره می کند.</a:t>
            </a:r>
            <a:endParaRPr lang="en-US" sz="1800" dirty="0">
              <a:cs typeface="B Nazanin" pitchFamily="2" charset="-78"/>
            </a:endParaRPr>
          </a:p>
          <a:p>
            <a:pPr algn="r"/>
            <a:endParaRPr lang="en-US" sz="1800" dirty="0">
              <a:cs typeface="B Nazanin" pitchFamily="2" charset="-78"/>
            </a:endParaRPr>
          </a:p>
        </p:txBody>
      </p:sp>
      <p:sp>
        <p:nvSpPr>
          <p:cNvPr id="6" name="TextBox 5"/>
          <p:cNvSpPr txBox="1"/>
          <p:nvPr/>
        </p:nvSpPr>
        <p:spPr>
          <a:xfrm>
            <a:off x="6599237" y="1432719"/>
            <a:ext cx="3350440" cy="1754326"/>
          </a:xfrm>
          <a:prstGeom prst="rect">
            <a:avLst/>
          </a:prstGeom>
          <a:noFill/>
        </p:spPr>
        <p:txBody>
          <a:bodyPr wrap="square" rtlCol="0">
            <a:spAutoFit/>
          </a:bodyPr>
          <a:lstStyle/>
          <a:p>
            <a:pPr algn="r"/>
            <a:r>
              <a:rPr lang="fa-IR" sz="1800" dirty="0">
                <a:cs typeface="B Nazanin" pitchFamily="2" charset="-78"/>
              </a:rPr>
              <a:t>ممکن است هنگام وصول  یک اظهارنامه شماره کوتاژ آن اظهارنامه اشتباه وارد شود در این صورت کاربر باید وارد قسمت لغو وصول شده و شماره ای که اشتباه وارد کرده لغو کند و شماره صحیح را دوباره وصول کند .</a:t>
            </a:r>
            <a:endParaRPr lang="en-US" sz="1800" dirty="0">
              <a:cs typeface="B Nazanin" pitchFamily="2" charset="-78"/>
            </a:endParaRPr>
          </a:p>
          <a:p>
            <a:pPr algn="r"/>
            <a:endParaRPr lang="en-US" sz="1800" dirty="0"/>
          </a:p>
        </p:txBody>
      </p:sp>
    </p:spTree>
    <p:extLst>
      <p:ext uri="{BB962C8B-B14F-4D97-AF65-F5344CB8AC3E}">
        <p14:creationId xmlns:p14="http://schemas.microsoft.com/office/powerpoint/2010/main" val="594929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349" y="289719"/>
            <a:ext cx="9642951" cy="6439235"/>
          </a:xfrm>
        </p:spPr>
        <p:txBody>
          <a:bodyPr>
            <a:normAutofit/>
          </a:bodyPr>
          <a:lstStyle/>
          <a:p>
            <a:pPr marL="506852" lvl="1" indent="0" algn="r" rtl="1">
              <a:buNone/>
            </a:pPr>
            <a:r>
              <a:rPr lang="fa-IR" sz="35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گزارشات </a:t>
            </a:r>
            <a:endParaRPr lang="fa-IR" sz="35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a:p>
            <a:pPr marL="506852" lvl="1" indent="0" algn="r" rtl="1">
              <a:buNone/>
            </a:pPr>
            <a:r>
              <a:rPr lang="fa-IR" sz="1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وصول </a:t>
            </a:r>
            <a:r>
              <a:rPr lang="fa-IR"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rPr>
              <a:t>نشده های دفتر کوتاژ</a:t>
            </a:r>
            <a:endParaRPr 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cs typeface="B Nazanin" pitchFamily="2" charset="-78"/>
            </a:endParaRPr>
          </a:p>
          <a:p>
            <a:pPr marL="0" indent="0" algn="r">
              <a:buNone/>
            </a:pPr>
            <a:endParaRPr lang="en-US" sz="2400" dirty="0"/>
          </a:p>
        </p:txBody>
      </p:sp>
      <p:pic>
        <p:nvPicPr>
          <p:cNvPr id="4" name="Picture" descr="A description..."/>
          <p:cNvPicPr/>
          <p:nvPr/>
        </p:nvPicPr>
        <p:blipFill>
          <a:blip r:embed="rId2"/>
          <a:srcRect/>
          <a:stretch>
            <a:fillRect/>
          </a:stretch>
        </p:blipFill>
        <p:spPr bwMode="auto">
          <a:xfrm>
            <a:off x="137794" y="1127919"/>
            <a:ext cx="6120130" cy="3843020"/>
          </a:xfrm>
          <a:prstGeom prst="rect">
            <a:avLst/>
          </a:prstGeom>
          <a:noFill/>
          <a:ln w="9525">
            <a:noFill/>
            <a:miter lim="800000"/>
            <a:headEnd/>
            <a:tailEnd/>
          </a:ln>
        </p:spPr>
      </p:pic>
      <p:sp>
        <p:nvSpPr>
          <p:cNvPr id="5" name="TextBox 4"/>
          <p:cNvSpPr txBox="1"/>
          <p:nvPr/>
        </p:nvSpPr>
        <p:spPr>
          <a:xfrm>
            <a:off x="4313237" y="5318919"/>
            <a:ext cx="5596339" cy="1015663"/>
          </a:xfrm>
          <a:prstGeom prst="rect">
            <a:avLst/>
          </a:prstGeom>
          <a:noFill/>
        </p:spPr>
        <p:txBody>
          <a:bodyPr wrap="square" rtlCol="0">
            <a:spAutoFit/>
          </a:bodyPr>
          <a:lstStyle/>
          <a:p>
            <a:pPr algn="r"/>
            <a:r>
              <a:rPr lang="fa-IR" sz="2000" dirty="0">
                <a:cs typeface="B Nazanin" pitchFamily="2" charset="-78"/>
              </a:rPr>
              <a:t>این گزارش لیستی از تمام کوتاژ هایی که تا الان وارد سیستم نشده اند ارائه می دهد.</a:t>
            </a:r>
            <a:endParaRPr lang="en-US" sz="2000" dirty="0">
              <a:cs typeface="B Nazanin" pitchFamily="2" charset="-78"/>
            </a:endParaRPr>
          </a:p>
          <a:p>
            <a:pPr algn="r"/>
            <a:endParaRPr lang="en-US" sz="2000" dirty="0">
              <a:cs typeface="B Nazanin" pitchFamily="2" charset="-78"/>
            </a:endParaRPr>
          </a:p>
        </p:txBody>
      </p:sp>
    </p:spTree>
    <p:extLst>
      <p:ext uri="{BB962C8B-B14F-4D97-AF65-F5344CB8AC3E}">
        <p14:creationId xmlns:p14="http://schemas.microsoft.com/office/powerpoint/2010/main" val="59492942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88</TotalTime>
  <Words>4064</Words>
  <Application>Microsoft Office PowerPoint</Application>
  <PresentationFormat>Custom</PresentationFormat>
  <Paragraphs>182</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Trek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etebaran</dc:creator>
  <cp:lastModifiedBy>etebaran</cp:lastModifiedBy>
  <cp:revision>9</cp:revision>
  <dcterms:created xsi:type="dcterms:W3CDTF">2011-12-24T08:08:36Z</dcterms:created>
  <dcterms:modified xsi:type="dcterms:W3CDTF">2011-12-24T09:38:32Z</dcterms:modified>
</cp:coreProperties>
</file>